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gif" ContentType="image/gif"/>
  <Override PartName="/ppt/diagrams/layout2.xml" ContentType="application/vnd.openxmlformats-officedocument.drawingml.diagramLayout+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1.xml" ContentType="application/vnd.openxmlformats-officedocument.presentationml.notesSlide+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sldIdLst>
    <p:sldId id="296" r:id="rId2"/>
    <p:sldId id="297" r:id="rId3"/>
    <p:sldId id="298" r:id="rId4"/>
    <p:sldId id="299" r:id="rId5"/>
    <p:sldId id="301" r:id="rId6"/>
    <p:sldId id="302" r:id="rId7"/>
    <p:sldId id="304" r:id="rId8"/>
    <p:sldId id="468" r:id="rId9"/>
    <p:sldId id="469" r:id="rId10"/>
    <p:sldId id="470" r:id="rId11"/>
    <p:sldId id="471" r:id="rId12"/>
    <p:sldId id="472" r:id="rId13"/>
    <p:sldId id="473" r:id="rId14"/>
    <p:sldId id="474" r:id="rId15"/>
    <p:sldId id="475" r:id="rId16"/>
    <p:sldId id="476" r:id="rId17"/>
    <p:sldId id="556" r:id="rId18"/>
    <p:sldId id="555" r:id="rId19"/>
    <p:sldId id="477" r:id="rId20"/>
    <p:sldId id="478" r:id="rId21"/>
    <p:sldId id="479" r:id="rId22"/>
    <p:sldId id="480" r:id="rId23"/>
    <p:sldId id="481" r:id="rId24"/>
    <p:sldId id="558" r:id="rId25"/>
    <p:sldId id="557" r:id="rId26"/>
    <p:sldId id="567" r:id="rId27"/>
    <p:sldId id="568" r:id="rId28"/>
    <p:sldId id="544" r:id="rId29"/>
    <p:sldId id="545" r:id="rId30"/>
    <p:sldId id="546" r:id="rId31"/>
    <p:sldId id="554" r:id="rId32"/>
    <p:sldId id="570" r:id="rId33"/>
    <p:sldId id="559" r:id="rId34"/>
    <p:sldId id="317" r:id="rId35"/>
    <p:sldId id="318" r:id="rId36"/>
    <p:sldId id="482" r:id="rId37"/>
    <p:sldId id="490" r:id="rId38"/>
    <p:sldId id="492" r:id="rId39"/>
    <p:sldId id="571" r:id="rId40"/>
    <p:sldId id="572" r:id="rId41"/>
    <p:sldId id="573" r:id="rId42"/>
    <p:sldId id="307" r:id="rId43"/>
    <p:sldId id="311" r:id="rId44"/>
    <p:sldId id="493" r:id="rId45"/>
    <p:sldId id="491" r:id="rId46"/>
    <p:sldId id="313" r:id="rId47"/>
    <p:sldId id="494" r:id="rId48"/>
    <p:sldId id="495" r:id="rId49"/>
    <p:sldId id="314" r:id="rId50"/>
    <p:sldId id="560" r:id="rId51"/>
    <p:sldId id="561" r:id="rId52"/>
    <p:sldId id="562" r:id="rId53"/>
    <p:sldId id="563" r:id="rId54"/>
    <p:sldId id="564" r:id="rId55"/>
    <p:sldId id="569" r:id="rId56"/>
    <p:sldId id="504" r:id="rId57"/>
    <p:sldId id="512" r:id="rId58"/>
    <p:sldId id="513" r:id="rId59"/>
    <p:sldId id="514" r:id="rId60"/>
    <p:sldId id="515" r:id="rId61"/>
    <p:sldId id="526" r:id="rId62"/>
    <p:sldId id="527" r:id="rId63"/>
    <p:sldId id="516" r:id="rId64"/>
    <p:sldId id="517" r:id="rId65"/>
    <p:sldId id="518" r:id="rId66"/>
    <p:sldId id="519" r:id="rId67"/>
    <p:sldId id="520" r:id="rId68"/>
    <p:sldId id="498" r:id="rId69"/>
    <p:sldId id="499" r:id="rId70"/>
    <p:sldId id="500" r:id="rId71"/>
    <p:sldId id="503" r:id="rId72"/>
    <p:sldId id="511" r:id="rId73"/>
    <p:sldId id="528" r:id="rId74"/>
    <p:sldId id="529" r:id="rId75"/>
    <p:sldId id="530" r:id="rId76"/>
    <p:sldId id="531" r:id="rId77"/>
    <p:sldId id="532" r:id="rId78"/>
    <p:sldId id="533" r:id="rId79"/>
    <p:sldId id="534" r:id="rId80"/>
    <p:sldId id="535" r:id="rId81"/>
    <p:sldId id="536" r:id="rId82"/>
    <p:sldId id="537" r:id="rId83"/>
    <p:sldId id="538" r:id="rId84"/>
    <p:sldId id="539" r:id="rId85"/>
    <p:sldId id="425" r:id="rId86"/>
    <p:sldId id="426" r:id="rId87"/>
    <p:sldId id="427" r:id="rId88"/>
    <p:sldId id="428" r:id="rId89"/>
    <p:sldId id="429" r:id="rId90"/>
    <p:sldId id="521" r:id="rId91"/>
    <p:sldId id="523" r:id="rId92"/>
    <p:sldId id="486" r:id="rId93"/>
    <p:sldId id="540" r:id="rId94"/>
    <p:sldId id="541" r:id="rId95"/>
    <p:sldId id="548" r:id="rId96"/>
    <p:sldId id="549" r:id="rId97"/>
    <p:sldId id="550" r:id="rId98"/>
    <p:sldId id="553" r:id="rId99"/>
    <p:sldId id="552"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7" autoAdjust="0"/>
    <p:restoredTop sz="94658" autoAdjust="0"/>
  </p:normalViewPr>
  <p:slideViewPr>
    <p:cSldViewPr>
      <p:cViewPr>
        <p:scale>
          <a:sx n="75" d="100"/>
          <a:sy n="75" d="100"/>
        </p:scale>
        <p:origin x="-1818" y="-33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C16D42-51CF-4D09-A583-17E97FA9F091}" type="doc">
      <dgm:prSet loTypeId="urn:microsoft.com/office/officeart/2005/8/layout/gear1" loCatId="process" qsTypeId="urn:microsoft.com/office/officeart/2005/8/quickstyle/3d1" qsCatId="3D" csTypeId="urn:microsoft.com/office/officeart/2005/8/colors/colorful2" csCatId="colorful" phldr="1"/>
      <dgm:spPr/>
    </dgm:pt>
    <dgm:pt modelId="{B5B10969-EE76-4AA2-B38C-4C8FCBA7DCEA}">
      <dgm:prSet phldrT="[Text]"/>
      <dgm:spPr/>
      <dgm:t>
        <a:bodyPr/>
        <a:lstStyle/>
        <a:p>
          <a:r>
            <a:rPr lang="fa-IR" b="1" dirty="0" smtClean="0">
              <a:solidFill>
                <a:schemeClr val="bg1"/>
              </a:solidFill>
              <a:effectLst>
                <a:outerShdw blurRad="38100" dist="38100" dir="2700000" algn="tl">
                  <a:srgbClr val="000000">
                    <a:alpha val="43137"/>
                  </a:srgbClr>
                </a:outerShdw>
              </a:effectLst>
              <a:cs typeface="B Nazanin" pitchFamily="2" charset="-78"/>
            </a:rPr>
            <a:t>مسئولیت</a:t>
          </a:r>
        </a:p>
        <a:p>
          <a:pPr rtl="1"/>
          <a:r>
            <a:rPr lang="fa-IR" b="1" dirty="0" smtClean="0">
              <a:solidFill>
                <a:schemeClr val="bg1"/>
              </a:solidFill>
              <a:effectLst>
                <a:outerShdw blurRad="38100" dist="38100" dir="2700000" algn="tl">
                  <a:srgbClr val="000000">
                    <a:alpha val="43137"/>
                  </a:srgbClr>
                </a:outerShdw>
              </a:effectLst>
              <a:cs typeface="B Nazanin" pitchFamily="2" charset="-78"/>
            </a:rPr>
            <a:t>اقتصادی</a:t>
          </a:r>
          <a:endParaRPr lang="en-US" b="1" dirty="0">
            <a:solidFill>
              <a:schemeClr val="bg1"/>
            </a:solidFill>
            <a:effectLst>
              <a:outerShdw blurRad="38100" dist="38100" dir="2700000" algn="tl">
                <a:srgbClr val="000000">
                  <a:alpha val="43137"/>
                </a:srgbClr>
              </a:outerShdw>
            </a:effectLst>
            <a:cs typeface="B Nazanin" pitchFamily="2" charset="-78"/>
          </a:endParaRPr>
        </a:p>
      </dgm:t>
    </dgm:pt>
    <dgm:pt modelId="{F5AD883F-1E30-4910-9007-DB7CBA89ED4C}" type="parTrans" cxnId="{753A6613-68E8-441B-8C85-69896DCDA64C}">
      <dgm:prSet/>
      <dgm:spPr/>
      <dgm:t>
        <a:bodyPr/>
        <a:lstStyle/>
        <a:p>
          <a:endParaRPr lang="en-US">
            <a:solidFill>
              <a:schemeClr val="tx1"/>
            </a:solidFill>
            <a:cs typeface="B Nazanin" pitchFamily="2" charset="-78"/>
          </a:endParaRPr>
        </a:p>
      </dgm:t>
    </dgm:pt>
    <dgm:pt modelId="{F09A730F-284F-4F32-9E49-309B608AFEAD}" type="sibTrans" cxnId="{753A6613-68E8-441B-8C85-69896DCDA64C}">
      <dgm:prSet/>
      <dgm:spPr/>
      <dgm:t>
        <a:bodyPr/>
        <a:lstStyle/>
        <a:p>
          <a:endParaRPr lang="en-US">
            <a:solidFill>
              <a:schemeClr val="tx1"/>
            </a:solidFill>
            <a:cs typeface="B Nazanin" pitchFamily="2" charset="-78"/>
          </a:endParaRPr>
        </a:p>
      </dgm:t>
    </dgm:pt>
    <dgm:pt modelId="{75F19C9F-8B28-4381-BBFD-D4258FCE8401}">
      <dgm:prSet phldrT="[Text]"/>
      <dgm:spPr/>
      <dgm:t>
        <a:bodyPr/>
        <a:lstStyle/>
        <a:p>
          <a:r>
            <a:rPr lang="fa-IR" b="1" dirty="0" smtClean="0">
              <a:solidFill>
                <a:schemeClr val="tx1"/>
              </a:solidFill>
              <a:effectLst>
                <a:outerShdw blurRad="38100" dist="38100" dir="2700000" algn="tl">
                  <a:srgbClr val="000000">
                    <a:alpha val="43137"/>
                  </a:srgbClr>
                </a:outerShdw>
              </a:effectLst>
              <a:cs typeface="B Nazanin" pitchFamily="2" charset="-78"/>
            </a:rPr>
            <a:t>مسئولیت اجتماعی</a:t>
          </a:r>
          <a:endParaRPr lang="en-US" b="1" dirty="0">
            <a:solidFill>
              <a:schemeClr val="tx1"/>
            </a:solidFill>
            <a:effectLst>
              <a:outerShdw blurRad="38100" dist="38100" dir="2700000" algn="tl">
                <a:srgbClr val="000000">
                  <a:alpha val="43137"/>
                </a:srgbClr>
              </a:outerShdw>
            </a:effectLst>
            <a:cs typeface="B Nazanin" pitchFamily="2" charset="-78"/>
          </a:endParaRPr>
        </a:p>
      </dgm:t>
    </dgm:pt>
    <dgm:pt modelId="{25497EB9-0B00-48DD-9570-6AD98EDDE9B1}" type="parTrans" cxnId="{5FDF5394-2CD6-4CF5-A92F-FA21CBA6A08B}">
      <dgm:prSet/>
      <dgm:spPr/>
      <dgm:t>
        <a:bodyPr/>
        <a:lstStyle/>
        <a:p>
          <a:endParaRPr lang="en-US">
            <a:solidFill>
              <a:schemeClr val="tx1"/>
            </a:solidFill>
            <a:cs typeface="B Nazanin" pitchFamily="2" charset="-78"/>
          </a:endParaRPr>
        </a:p>
      </dgm:t>
    </dgm:pt>
    <dgm:pt modelId="{67FC0F97-9A02-4275-801D-8D7758BF25E4}" type="sibTrans" cxnId="{5FDF5394-2CD6-4CF5-A92F-FA21CBA6A08B}">
      <dgm:prSet/>
      <dgm:spPr/>
      <dgm:t>
        <a:bodyPr/>
        <a:lstStyle/>
        <a:p>
          <a:endParaRPr lang="en-US">
            <a:solidFill>
              <a:schemeClr val="tx1"/>
            </a:solidFill>
            <a:cs typeface="B Nazanin" pitchFamily="2" charset="-78"/>
          </a:endParaRPr>
        </a:p>
      </dgm:t>
    </dgm:pt>
    <dgm:pt modelId="{4A6FC0C8-B738-4D80-A226-29B76B510C83}">
      <dgm:prSet phldrT="[Text]" custT="1"/>
      <dgm:spPr/>
      <dgm:t>
        <a:bodyPr/>
        <a:lstStyle/>
        <a:p>
          <a:pPr rtl="1"/>
          <a:r>
            <a:rPr lang="fa-IR" sz="2000" b="1" dirty="0" smtClean="0">
              <a:solidFill>
                <a:schemeClr val="tx1"/>
              </a:solidFill>
              <a:effectLst>
                <a:outerShdw blurRad="38100" dist="38100" dir="2700000" algn="tl">
                  <a:srgbClr val="000000">
                    <a:alpha val="43137"/>
                  </a:srgbClr>
                </a:outerShdw>
              </a:effectLst>
              <a:cs typeface="B Nazanin" pitchFamily="2" charset="-78"/>
            </a:rPr>
            <a:t>مسئولیت زیست محیطی </a:t>
          </a:r>
          <a:endParaRPr lang="en-US" sz="2000" b="1" dirty="0">
            <a:solidFill>
              <a:schemeClr val="tx1"/>
            </a:solidFill>
            <a:effectLst>
              <a:outerShdw blurRad="38100" dist="38100" dir="2700000" algn="tl">
                <a:srgbClr val="000000">
                  <a:alpha val="43137"/>
                </a:srgbClr>
              </a:outerShdw>
            </a:effectLst>
            <a:cs typeface="B Nazanin" pitchFamily="2" charset="-78"/>
          </a:endParaRPr>
        </a:p>
      </dgm:t>
    </dgm:pt>
    <dgm:pt modelId="{52867B5D-C492-4878-BDE2-3E167D3BBE1C}" type="parTrans" cxnId="{05DAC232-6710-4707-8D43-C6CB79CCD3A4}">
      <dgm:prSet/>
      <dgm:spPr/>
      <dgm:t>
        <a:bodyPr/>
        <a:lstStyle/>
        <a:p>
          <a:endParaRPr lang="en-US">
            <a:solidFill>
              <a:schemeClr val="tx1"/>
            </a:solidFill>
            <a:cs typeface="B Nazanin" pitchFamily="2" charset="-78"/>
          </a:endParaRPr>
        </a:p>
      </dgm:t>
    </dgm:pt>
    <dgm:pt modelId="{A2D8BF1F-966E-4D29-83C1-6D8D82C276B2}" type="sibTrans" cxnId="{05DAC232-6710-4707-8D43-C6CB79CCD3A4}">
      <dgm:prSet/>
      <dgm:spPr/>
      <dgm:t>
        <a:bodyPr/>
        <a:lstStyle/>
        <a:p>
          <a:endParaRPr lang="en-US">
            <a:solidFill>
              <a:schemeClr val="tx1"/>
            </a:solidFill>
            <a:cs typeface="B Nazanin" pitchFamily="2" charset="-78"/>
          </a:endParaRPr>
        </a:p>
      </dgm:t>
    </dgm:pt>
    <dgm:pt modelId="{745A485E-A906-4AE2-8D25-D1211D8CB024}" type="pres">
      <dgm:prSet presAssocID="{9FC16D42-51CF-4D09-A583-17E97FA9F091}" presName="composite" presStyleCnt="0">
        <dgm:presLayoutVars>
          <dgm:chMax val="3"/>
          <dgm:animLvl val="lvl"/>
          <dgm:resizeHandles val="exact"/>
        </dgm:presLayoutVars>
      </dgm:prSet>
      <dgm:spPr/>
    </dgm:pt>
    <dgm:pt modelId="{66B0297B-7319-4CAF-A08D-0341F886FA8A}" type="pres">
      <dgm:prSet presAssocID="{B5B10969-EE76-4AA2-B38C-4C8FCBA7DCEA}" presName="gear1" presStyleLbl="node1" presStyleIdx="0" presStyleCnt="3" custLinFactNeighborX="293" custLinFactNeighborY="293">
        <dgm:presLayoutVars>
          <dgm:chMax val="1"/>
          <dgm:bulletEnabled val="1"/>
        </dgm:presLayoutVars>
      </dgm:prSet>
      <dgm:spPr/>
      <dgm:t>
        <a:bodyPr/>
        <a:lstStyle/>
        <a:p>
          <a:endParaRPr lang="en-US"/>
        </a:p>
      </dgm:t>
    </dgm:pt>
    <dgm:pt modelId="{E3B63704-CDA1-4FE6-9484-A2D91F641844}" type="pres">
      <dgm:prSet presAssocID="{B5B10969-EE76-4AA2-B38C-4C8FCBA7DCEA}" presName="gear1srcNode" presStyleLbl="node1" presStyleIdx="0" presStyleCnt="3"/>
      <dgm:spPr/>
      <dgm:t>
        <a:bodyPr/>
        <a:lstStyle/>
        <a:p>
          <a:endParaRPr lang="en-US"/>
        </a:p>
      </dgm:t>
    </dgm:pt>
    <dgm:pt modelId="{8C4A3CA4-3423-43DE-A72F-9B1F35B1917B}" type="pres">
      <dgm:prSet presAssocID="{B5B10969-EE76-4AA2-B38C-4C8FCBA7DCEA}" presName="gear1dstNode" presStyleLbl="node1" presStyleIdx="0" presStyleCnt="3"/>
      <dgm:spPr/>
      <dgm:t>
        <a:bodyPr/>
        <a:lstStyle/>
        <a:p>
          <a:endParaRPr lang="en-US"/>
        </a:p>
      </dgm:t>
    </dgm:pt>
    <dgm:pt modelId="{1FFA72A9-C7E0-409C-87A7-865F2F97F8D2}" type="pres">
      <dgm:prSet presAssocID="{75F19C9F-8B28-4381-BBFD-D4258FCE8401}" presName="gear2" presStyleLbl="node1" presStyleIdx="1" presStyleCnt="3">
        <dgm:presLayoutVars>
          <dgm:chMax val="1"/>
          <dgm:bulletEnabled val="1"/>
        </dgm:presLayoutVars>
      </dgm:prSet>
      <dgm:spPr/>
      <dgm:t>
        <a:bodyPr/>
        <a:lstStyle/>
        <a:p>
          <a:endParaRPr lang="en-US"/>
        </a:p>
      </dgm:t>
    </dgm:pt>
    <dgm:pt modelId="{BE5E0E0A-4C04-48A1-AE4E-8E10F366B158}" type="pres">
      <dgm:prSet presAssocID="{75F19C9F-8B28-4381-BBFD-D4258FCE8401}" presName="gear2srcNode" presStyleLbl="node1" presStyleIdx="1" presStyleCnt="3"/>
      <dgm:spPr/>
      <dgm:t>
        <a:bodyPr/>
        <a:lstStyle/>
        <a:p>
          <a:endParaRPr lang="en-US"/>
        </a:p>
      </dgm:t>
    </dgm:pt>
    <dgm:pt modelId="{DEF1D631-83AF-4C22-B38C-6E6DEDD3D34F}" type="pres">
      <dgm:prSet presAssocID="{75F19C9F-8B28-4381-BBFD-D4258FCE8401}" presName="gear2dstNode" presStyleLbl="node1" presStyleIdx="1" presStyleCnt="3"/>
      <dgm:spPr/>
      <dgm:t>
        <a:bodyPr/>
        <a:lstStyle/>
        <a:p>
          <a:endParaRPr lang="en-US"/>
        </a:p>
      </dgm:t>
    </dgm:pt>
    <dgm:pt modelId="{F4D67989-FACE-49EF-A729-2A4EE4B981A1}" type="pres">
      <dgm:prSet presAssocID="{4A6FC0C8-B738-4D80-A226-29B76B510C83}" presName="gear3" presStyleLbl="node1" presStyleIdx="2" presStyleCnt="3"/>
      <dgm:spPr/>
      <dgm:t>
        <a:bodyPr/>
        <a:lstStyle/>
        <a:p>
          <a:endParaRPr lang="en-US"/>
        </a:p>
      </dgm:t>
    </dgm:pt>
    <dgm:pt modelId="{6A52335D-606A-4EA9-8603-F0E825D89B1F}" type="pres">
      <dgm:prSet presAssocID="{4A6FC0C8-B738-4D80-A226-29B76B510C83}" presName="gear3tx" presStyleLbl="node1" presStyleIdx="2" presStyleCnt="3">
        <dgm:presLayoutVars>
          <dgm:chMax val="1"/>
          <dgm:bulletEnabled val="1"/>
        </dgm:presLayoutVars>
      </dgm:prSet>
      <dgm:spPr/>
      <dgm:t>
        <a:bodyPr/>
        <a:lstStyle/>
        <a:p>
          <a:endParaRPr lang="en-US"/>
        </a:p>
      </dgm:t>
    </dgm:pt>
    <dgm:pt modelId="{42E02A32-AFFA-4CE2-ACE5-143CEC4B038F}" type="pres">
      <dgm:prSet presAssocID="{4A6FC0C8-B738-4D80-A226-29B76B510C83}" presName="gear3srcNode" presStyleLbl="node1" presStyleIdx="2" presStyleCnt="3"/>
      <dgm:spPr/>
      <dgm:t>
        <a:bodyPr/>
        <a:lstStyle/>
        <a:p>
          <a:endParaRPr lang="en-US"/>
        </a:p>
      </dgm:t>
    </dgm:pt>
    <dgm:pt modelId="{7B9F7919-456C-4E80-B61F-88974B076A77}" type="pres">
      <dgm:prSet presAssocID="{4A6FC0C8-B738-4D80-A226-29B76B510C83}" presName="gear3dstNode" presStyleLbl="node1" presStyleIdx="2" presStyleCnt="3"/>
      <dgm:spPr/>
      <dgm:t>
        <a:bodyPr/>
        <a:lstStyle/>
        <a:p>
          <a:endParaRPr lang="en-US"/>
        </a:p>
      </dgm:t>
    </dgm:pt>
    <dgm:pt modelId="{FD58E4BA-C8CD-4C43-BDAC-C39B9E18A7E8}" type="pres">
      <dgm:prSet presAssocID="{F09A730F-284F-4F32-9E49-309B608AFEAD}" presName="connector1" presStyleLbl="sibTrans2D1" presStyleIdx="0" presStyleCnt="3"/>
      <dgm:spPr/>
      <dgm:t>
        <a:bodyPr/>
        <a:lstStyle/>
        <a:p>
          <a:endParaRPr lang="en-US"/>
        </a:p>
      </dgm:t>
    </dgm:pt>
    <dgm:pt modelId="{4008CBBB-E224-4FD0-8ABB-3A8BEF955554}" type="pres">
      <dgm:prSet presAssocID="{67FC0F97-9A02-4275-801D-8D7758BF25E4}" presName="connector2" presStyleLbl="sibTrans2D1" presStyleIdx="1" presStyleCnt="3"/>
      <dgm:spPr/>
      <dgm:t>
        <a:bodyPr/>
        <a:lstStyle/>
        <a:p>
          <a:endParaRPr lang="en-US"/>
        </a:p>
      </dgm:t>
    </dgm:pt>
    <dgm:pt modelId="{2BBA62C4-F239-404E-9A9D-BF8F26C1E740}" type="pres">
      <dgm:prSet presAssocID="{A2D8BF1F-966E-4D29-83C1-6D8D82C276B2}" presName="connector3" presStyleLbl="sibTrans2D1" presStyleIdx="2" presStyleCnt="3"/>
      <dgm:spPr/>
      <dgm:t>
        <a:bodyPr/>
        <a:lstStyle/>
        <a:p>
          <a:endParaRPr lang="en-US"/>
        </a:p>
      </dgm:t>
    </dgm:pt>
  </dgm:ptLst>
  <dgm:cxnLst>
    <dgm:cxn modelId="{C76F8A2A-12AB-4FAE-A23E-6550A175F077}" type="presOf" srcId="{4A6FC0C8-B738-4D80-A226-29B76B510C83}" destId="{7B9F7919-456C-4E80-B61F-88974B076A77}" srcOrd="3" destOrd="0" presId="urn:microsoft.com/office/officeart/2005/8/layout/gear1"/>
    <dgm:cxn modelId="{4232AACC-C822-4D4D-A1BD-A4D3FF00C8E2}" type="presOf" srcId="{B5B10969-EE76-4AA2-B38C-4C8FCBA7DCEA}" destId="{E3B63704-CDA1-4FE6-9484-A2D91F641844}" srcOrd="1" destOrd="0" presId="urn:microsoft.com/office/officeart/2005/8/layout/gear1"/>
    <dgm:cxn modelId="{05DAC232-6710-4707-8D43-C6CB79CCD3A4}" srcId="{9FC16D42-51CF-4D09-A583-17E97FA9F091}" destId="{4A6FC0C8-B738-4D80-A226-29B76B510C83}" srcOrd="2" destOrd="0" parTransId="{52867B5D-C492-4878-BDE2-3E167D3BBE1C}" sibTransId="{A2D8BF1F-966E-4D29-83C1-6D8D82C276B2}"/>
    <dgm:cxn modelId="{753A6613-68E8-441B-8C85-69896DCDA64C}" srcId="{9FC16D42-51CF-4D09-A583-17E97FA9F091}" destId="{B5B10969-EE76-4AA2-B38C-4C8FCBA7DCEA}" srcOrd="0" destOrd="0" parTransId="{F5AD883F-1E30-4910-9007-DB7CBA89ED4C}" sibTransId="{F09A730F-284F-4F32-9E49-309B608AFEAD}"/>
    <dgm:cxn modelId="{B0C0BCE7-75E0-43A9-9A5E-CFD004E03BB2}" type="presOf" srcId="{4A6FC0C8-B738-4D80-A226-29B76B510C83}" destId="{F4D67989-FACE-49EF-A729-2A4EE4B981A1}" srcOrd="0" destOrd="0" presId="urn:microsoft.com/office/officeart/2005/8/layout/gear1"/>
    <dgm:cxn modelId="{0FA43027-8432-412B-99DA-6B4A1A64EDAB}" type="presOf" srcId="{75F19C9F-8B28-4381-BBFD-D4258FCE8401}" destId="{BE5E0E0A-4C04-48A1-AE4E-8E10F366B158}" srcOrd="1" destOrd="0" presId="urn:microsoft.com/office/officeart/2005/8/layout/gear1"/>
    <dgm:cxn modelId="{4B19DD62-7D4A-46F3-B57D-0E50A2662F0F}" type="presOf" srcId="{F09A730F-284F-4F32-9E49-309B608AFEAD}" destId="{FD58E4BA-C8CD-4C43-BDAC-C39B9E18A7E8}" srcOrd="0" destOrd="0" presId="urn:microsoft.com/office/officeart/2005/8/layout/gear1"/>
    <dgm:cxn modelId="{6FE52D71-9C66-41E8-9202-909141AD5CBE}" type="presOf" srcId="{B5B10969-EE76-4AA2-B38C-4C8FCBA7DCEA}" destId="{8C4A3CA4-3423-43DE-A72F-9B1F35B1917B}" srcOrd="2" destOrd="0" presId="urn:microsoft.com/office/officeart/2005/8/layout/gear1"/>
    <dgm:cxn modelId="{2E81A23E-1391-4F8D-8DA8-F63CB9653A6F}" type="presOf" srcId="{67FC0F97-9A02-4275-801D-8D7758BF25E4}" destId="{4008CBBB-E224-4FD0-8ABB-3A8BEF955554}" srcOrd="0" destOrd="0" presId="urn:microsoft.com/office/officeart/2005/8/layout/gear1"/>
    <dgm:cxn modelId="{6ACAE264-3B4D-404A-AFF1-4DA5A7E230A9}" type="presOf" srcId="{75F19C9F-8B28-4381-BBFD-D4258FCE8401}" destId="{DEF1D631-83AF-4C22-B38C-6E6DEDD3D34F}" srcOrd="2" destOrd="0" presId="urn:microsoft.com/office/officeart/2005/8/layout/gear1"/>
    <dgm:cxn modelId="{CA84AADD-C3C9-4FD0-B56C-BE0A74BDE323}" type="presOf" srcId="{B5B10969-EE76-4AA2-B38C-4C8FCBA7DCEA}" destId="{66B0297B-7319-4CAF-A08D-0341F886FA8A}" srcOrd="0" destOrd="0" presId="urn:microsoft.com/office/officeart/2005/8/layout/gear1"/>
    <dgm:cxn modelId="{42844C11-7BA9-4C05-9722-5AF8343EE393}" type="presOf" srcId="{75F19C9F-8B28-4381-BBFD-D4258FCE8401}" destId="{1FFA72A9-C7E0-409C-87A7-865F2F97F8D2}" srcOrd="0" destOrd="0" presId="urn:microsoft.com/office/officeart/2005/8/layout/gear1"/>
    <dgm:cxn modelId="{A1DFB149-F9E4-4548-9FF7-29E41B91391D}" type="presOf" srcId="{4A6FC0C8-B738-4D80-A226-29B76B510C83}" destId="{42E02A32-AFFA-4CE2-ACE5-143CEC4B038F}" srcOrd="2" destOrd="0" presId="urn:microsoft.com/office/officeart/2005/8/layout/gear1"/>
    <dgm:cxn modelId="{5FDF5394-2CD6-4CF5-A92F-FA21CBA6A08B}" srcId="{9FC16D42-51CF-4D09-A583-17E97FA9F091}" destId="{75F19C9F-8B28-4381-BBFD-D4258FCE8401}" srcOrd="1" destOrd="0" parTransId="{25497EB9-0B00-48DD-9570-6AD98EDDE9B1}" sibTransId="{67FC0F97-9A02-4275-801D-8D7758BF25E4}"/>
    <dgm:cxn modelId="{2EB7237B-4AD5-4B2C-9623-68C96F6BCE5B}" type="presOf" srcId="{4A6FC0C8-B738-4D80-A226-29B76B510C83}" destId="{6A52335D-606A-4EA9-8603-F0E825D89B1F}" srcOrd="1" destOrd="0" presId="urn:microsoft.com/office/officeart/2005/8/layout/gear1"/>
    <dgm:cxn modelId="{068B7FE3-4178-46A2-A519-47301B2FCC8C}" type="presOf" srcId="{9FC16D42-51CF-4D09-A583-17E97FA9F091}" destId="{745A485E-A906-4AE2-8D25-D1211D8CB024}" srcOrd="0" destOrd="0" presId="urn:microsoft.com/office/officeart/2005/8/layout/gear1"/>
    <dgm:cxn modelId="{3F06CFD8-3261-4949-9195-E676E18DF1CB}" type="presOf" srcId="{A2D8BF1F-966E-4D29-83C1-6D8D82C276B2}" destId="{2BBA62C4-F239-404E-9A9D-BF8F26C1E740}" srcOrd="0" destOrd="0" presId="urn:microsoft.com/office/officeart/2005/8/layout/gear1"/>
    <dgm:cxn modelId="{AD1B6630-BEF7-4540-8BCC-CCF115A56A52}" type="presParOf" srcId="{745A485E-A906-4AE2-8D25-D1211D8CB024}" destId="{66B0297B-7319-4CAF-A08D-0341F886FA8A}" srcOrd="0" destOrd="0" presId="urn:microsoft.com/office/officeart/2005/8/layout/gear1"/>
    <dgm:cxn modelId="{45825B3D-FD49-40AB-845A-A38ECE96D62B}" type="presParOf" srcId="{745A485E-A906-4AE2-8D25-D1211D8CB024}" destId="{E3B63704-CDA1-4FE6-9484-A2D91F641844}" srcOrd="1" destOrd="0" presId="urn:microsoft.com/office/officeart/2005/8/layout/gear1"/>
    <dgm:cxn modelId="{043034CA-4FBD-4E03-9633-C1A3D325AAC7}" type="presParOf" srcId="{745A485E-A906-4AE2-8D25-D1211D8CB024}" destId="{8C4A3CA4-3423-43DE-A72F-9B1F35B1917B}" srcOrd="2" destOrd="0" presId="urn:microsoft.com/office/officeart/2005/8/layout/gear1"/>
    <dgm:cxn modelId="{1F78CDF1-913F-4902-B149-E39A527BBBB6}" type="presParOf" srcId="{745A485E-A906-4AE2-8D25-D1211D8CB024}" destId="{1FFA72A9-C7E0-409C-87A7-865F2F97F8D2}" srcOrd="3" destOrd="0" presId="urn:microsoft.com/office/officeart/2005/8/layout/gear1"/>
    <dgm:cxn modelId="{1F0C3065-18A7-4F38-BC45-0603AFD8F4B4}" type="presParOf" srcId="{745A485E-A906-4AE2-8D25-D1211D8CB024}" destId="{BE5E0E0A-4C04-48A1-AE4E-8E10F366B158}" srcOrd="4" destOrd="0" presId="urn:microsoft.com/office/officeart/2005/8/layout/gear1"/>
    <dgm:cxn modelId="{D946C42F-72EC-4650-AEB1-27923804900B}" type="presParOf" srcId="{745A485E-A906-4AE2-8D25-D1211D8CB024}" destId="{DEF1D631-83AF-4C22-B38C-6E6DEDD3D34F}" srcOrd="5" destOrd="0" presId="urn:microsoft.com/office/officeart/2005/8/layout/gear1"/>
    <dgm:cxn modelId="{1641B864-3A90-4FA4-9F49-9ED5E0956E64}" type="presParOf" srcId="{745A485E-A906-4AE2-8D25-D1211D8CB024}" destId="{F4D67989-FACE-49EF-A729-2A4EE4B981A1}" srcOrd="6" destOrd="0" presId="urn:microsoft.com/office/officeart/2005/8/layout/gear1"/>
    <dgm:cxn modelId="{193E2D5D-24B9-4F9B-88A6-C2631C997811}" type="presParOf" srcId="{745A485E-A906-4AE2-8D25-D1211D8CB024}" destId="{6A52335D-606A-4EA9-8603-F0E825D89B1F}" srcOrd="7" destOrd="0" presId="urn:microsoft.com/office/officeart/2005/8/layout/gear1"/>
    <dgm:cxn modelId="{8D7E54D7-269E-43C1-9B9A-9ADAEAC1723E}" type="presParOf" srcId="{745A485E-A906-4AE2-8D25-D1211D8CB024}" destId="{42E02A32-AFFA-4CE2-ACE5-143CEC4B038F}" srcOrd="8" destOrd="0" presId="urn:microsoft.com/office/officeart/2005/8/layout/gear1"/>
    <dgm:cxn modelId="{25C66327-77C8-402A-8D86-14741DAD4B3A}" type="presParOf" srcId="{745A485E-A906-4AE2-8D25-D1211D8CB024}" destId="{7B9F7919-456C-4E80-B61F-88974B076A77}" srcOrd="9" destOrd="0" presId="urn:microsoft.com/office/officeart/2005/8/layout/gear1"/>
    <dgm:cxn modelId="{CFFECFA2-CC4E-4A0F-A52E-F67547547A41}" type="presParOf" srcId="{745A485E-A906-4AE2-8D25-D1211D8CB024}" destId="{FD58E4BA-C8CD-4C43-BDAC-C39B9E18A7E8}" srcOrd="10" destOrd="0" presId="urn:microsoft.com/office/officeart/2005/8/layout/gear1"/>
    <dgm:cxn modelId="{6955FF17-6009-4775-BFBC-F11AECD98A12}" type="presParOf" srcId="{745A485E-A906-4AE2-8D25-D1211D8CB024}" destId="{4008CBBB-E224-4FD0-8ABB-3A8BEF955554}" srcOrd="11" destOrd="0" presId="urn:microsoft.com/office/officeart/2005/8/layout/gear1"/>
    <dgm:cxn modelId="{7126B2E1-64BF-4FD7-9FEE-8C121DFE6300}" type="presParOf" srcId="{745A485E-A906-4AE2-8D25-D1211D8CB024}" destId="{2BBA62C4-F239-404E-9A9D-BF8F26C1E740}"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0AD6BA-2E22-4321-9E70-CBF8024D337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4CA974BD-99E7-4F2C-9333-60320404906A}">
      <dgm:prSet phldrT="[Text]"/>
      <dgm:spPr/>
      <dgm:t>
        <a:bodyPr/>
        <a:lstStyle/>
        <a:p>
          <a:r>
            <a:rPr lang="fa-IR" dirty="0" smtClean="0"/>
            <a:t>مرحله اول </a:t>
          </a:r>
          <a:endParaRPr lang="en-US" dirty="0"/>
        </a:p>
      </dgm:t>
    </dgm:pt>
    <dgm:pt modelId="{01D5EEB2-C9D2-4B35-AA2E-8A495FC456C5}" type="parTrans" cxnId="{720137A5-0614-40CA-AC5A-3CAD72C7DC22}">
      <dgm:prSet/>
      <dgm:spPr/>
      <dgm:t>
        <a:bodyPr/>
        <a:lstStyle/>
        <a:p>
          <a:endParaRPr lang="en-US"/>
        </a:p>
      </dgm:t>
    </dgm:pt>
    <dgm:pt modelId="{6656DA1F-F989-449C-9964-1CB5213A130F}" type="sibTrans" cxnId="{720137A5-0614-40CA-AC5A-3CAD72C7DC22}">
      <dgm:prSet/>
      <dgm:spPr/>
      <dgm:t>
        <a:bodyPr/>
        <a:lstStyle/>
        <a:p>
          <a:endParaRPr lang="en-US"/>
        </a:p>
      </dgm:t>
    </dgm:pt>
    <dgm:pt modelId="{10404EB9-AA23-4171-8AFD-8B6FD7AD2214}">
      <dgm:prSet phldrT="[Text]" custT="1"/>
      <dgm:spPr/>
      <dgm:t>
        <a:bodyPr/>
        <a:lstStyle/>
        <a:p>
          <a:pPr rtl="1"/>
          <a:r>
            <a:rPr lang="fa-IR" sz="3600" b="1" dirty="0" smtClean="0">
              <a:cs typeface="B Nazanin" pitchFamily="2" charset="-78"/>
            </a:rPr>
            <a:t>برگزاری آموزش عمومی</a:t>
          </a:r>
          <a:endParaRPr lang="en-US" sz="3600" dirty="0">
            <a:cs typeface="B Nazanin" pitchFamily="2" charset="-78"/>
          </a:endParaRPr>
        </a:p>
      </dgm:t>
    </dgm:pt>
    <dgm:pt modelId="{BADA1872-4C00-4856-BCCD-33CC445116D1}" type="parTrans" cxnId="{97F5195C-D26E-444E-9E7C-D5EE34D175FD}">
      <dgm:prSet/>
      <dgm:spPr/>
      <dgm:t>
        <a:bodyPr/>
        <a:lstStyle/>
        <a:p>
          <a:endParaRPr lang="en-US"/>
        </a:p>
      </dgm:t>
    </dgm:pt>
    <dgm:pt modelId="{F11ED798-1C17-4CAA-A36A-5BA3FFBB3702}" type="sibTrans" cxnId="{97F5195C-D26E-444E-9E7C-D5EE34D175FD}">
      <dgm:prSet/>
      <dgm:spPr/>
      <dgm:t>
        <a:bodyPr/>
        <a:lstStyle/>
        <a:p>
          <a:endParaRPr lang="en-US"/>
        </a:p>
      </dgm:t>
    </dgm:pt>
    <dgm:pt modelId="{79B61FFF-FD6A-43CB-8739-EABA4CB0ADBD}">
      <dgm:prSet phldrT="[Text]"/>
      <dgm:spPr/>
      <dgm:t>
        <a:bodyPr/>
        <a:lstStyle/>
        <a:p>
          <a:r>
            <a:rPr lang="fa-IR" dirty="0" smtClean="0"/>
            <a:t>مرحله دوم </a:t>
          </a:r>
          <a:endParaRPr lang="en-US" dirty="0"/>
        </a:p>
      </dgm:t>
    </dgm:pt>
    <dgm:pt modelId="{8D282210-D3E5-49C2-84A5-27F2C5F1DD19}" type="parTrans" cxnId="{2BFC58ED-C359-44A7-A233-171F48A71F27}">
      <dgm:prSet/>
      <dgm:spPr/>
      <dgm:t>
        <a:bodyPr/>
        <a:lstStyle/>
        <a:p>
          <a:endParaRPr lang="en-US"/>
        </a:p>
      </dgm:t>
    </dgm:pt>
    <dgm:pt modelId="{BF77F979-E144-42F8-90AC-8255EA68A4E8}" type="sibTrans" cxnId="{2BFC58ED-C359-44A7-A233-171F48A71F27}">
      <dgm:prSet/>
      <dgm:spPr/>
      <dgm:t>
        <a:bodyPr/>
        <a:lstStyle/>
        <a:p>
          <a:endParaRPr lang="en-US"/>
        </a:p>
      </dgm:t>
    </dgm:pt>
    <dgm:pt modelId="{FAC1BF42-43E7-4A04-9E21-46432750CF28}">
      <dgm:prSet phldrT="[Text]" phldr="1" custT="1"/>
      <dgm:spPr/>
      <dgm:t>
        <a:bodyPr/>
        <a:lstStyle/>
        <a:p>
          <a:pPr rtl="1"/>
          <a:endParaRPr lang="en-US" sz="3600" b="1">
            <a:cs typeface="B Nazanin" pitchFamily="2" charset="-78"/>
          </a:endParaRPr>
        </a:p>
      </dgm:t>
    </dgm:pt>
    <dgm:pt modelId="{A30D53C8-7CB1-4A23-BDA6-78E98FDD06DB}" type="parTrans" cxnId="{6A6FAC08-8A6A-462D-A302-51884EC2FDF5}">
      <dgm:prSet/>
      <dgm:spPr/>
      <dgm:t>
        <a:bodyPr/>
        <a:lstStyle/>
        <a:p>
          <a:endParaRPr lang="en-US"/>
        </a:p>
      </dgm:t>
    </dgm:pt>
    <dgm:pt modelId="{6B72B147-3E66-46B0-88FD-38AC98001F60}" type="sibTrans" cxnId="{6A6FAC08-8A6A-462D-A302-51884EC2FDF5}">
      <dgm:prSet/>
      <dgm:spPr/>
      <dgm:t>
        <a:bodyPr/>
        <a:lstStyle/>
        <a:p>
          <a:endParaRPr lang="en-US"/>
        </a:p>
      </dgm:t>
    </dgm:pt>
    <dgm:pt modelId="{96BD869F-16D6-48F1-A649-C0543373BE82}">
      <dgm:prSet phldrT="[Text]" phldr="1" custT="1"/>
      <dgm:spPr/>
      <dgm:t>
        <a:bodyPr/>
        <a:lstStyle/>
        <a:p>
          <a:pPr rtl="1"/>
          <a:endParaRPr lang="en-US" sz="3600" b="1" dirty="0">
            <a:cs typeface="B Nazanin" pitchFamily="2" charset="-78"/>
          </a:endParaRPr>
        </a:p>
      </dgm:t>
    </dgm:pt>
    <dgm:pt modelId="{5CBA1AB6-DAD3-4F25-AE37-69903ECD4254}" type="parTrans" cxnId="{95059FBA-FB3E-406A-B1CC-D97079AA03D7}">
      <dgm:prSet/>
      <dgm:spPr/>
      <dgm:t>
        <a:bodyPr/>
        <a:lstStyle/>
        <a:p>
          <a:endParaRPr lang="en-US"/>
        </a:p>
      </dgm:t>
    </dgm:pt>
    <dgm:pt modelId="{56D66359-7901-46CA-80C4-455B0CEB575A}" type="sibTrans" cxnId="{95059FBA-FB3E-406A-B1CC-D97079AA03D7}">
      <dgm:prSet/>
      <dgm:spPr/>
      <dgm:t>
        <a:bodyPr/>
        <a:lstStyle/>
        <a:p>
          <a:endParaRPr lang="en-US"/>
        </a:p>
      </dgm:t>
    </dgm:pt>
    <dgm:pt modelId="{AD5380F9-4560-4A7C-B896-D4F1EC4BB25F}">
      <dgm:prSet phldrT="[Text]"/>
      <dgm:spPr/>
      <dgm:t>
        <a:bodyPr/>
        <a:lstStyle/>
        <a:p>
          <a:r>
            <a:rPr lang="fa-IR" dirty="0" smtClean="0"/>
            <a:t>مرحله سوم </a:t>
          </a:r>
          <a:endParaRPr lang="en-US" dirty="0"/>
        </a:p>
      </dgm:t>
    </dgm:pt>
    <dgm:pt modelId="{8AC99D09-25C6-4288-B7D6-CC2697D37494}" type="parTrans" cxnId="{04A91875-1493-4D96-B99B-72F81FCD653D}">
      <dgm:prSet/>
      <dgm:spPr/>
      <dgm:t>
        <a:bodyPr/>
        <a:lstStyle/>
        <a:p>
          <a:endParaRPr lang="en-US"/>
        </a:p>
      </dgm:t>
    </dgm:pt>
    <dgm:pt modelId="{E0DC1791-56DE-4405-B64F-46B44167CB3D}" type="sibTrans" cxnId="{04A91875-1493-4D96-B99B-72F81FCD653D}">
      <dgm:prSet/>
      <dgm:spPr/>
      <dgm:t>
        <a:bodyPr/>
        <a:lstStyle/>
        <a:p>
          <a:endParaRPr lang="en-US"/>
        </a:p>
      </dgm:t>
    </dgm:pt>
    <dgm:pt modelId="{20FF0CD0-BE37-4D0C-9FE2-87F6360E0E65}">
      <dgm:prSet phldrT="[Text]" phldr="1" custT="1"/>
      <dgm:spPr/>
      <dgm:t>
        <a:bodyPr/>
        <a:lstStyle/>
        <a:p>
          <a:pPr rtl="1"/>
          <a:endParaRPr lang="en-US" sz="3200" b="1">
            <a:cs typeface="B Nazanin" pitchFamily="2" charset="-78"/>
          </a:endParaRPr>
        </a:p>
      </dgm:t>
    </dgm:pt>
    <dgm:pt modelId="{12498EE8-EBD2-4E1A-A3FF-8541B19E46A9}" type="parTrans" cxnId="{C33AE347-0EC9-49AA-B790-62AB4246F7AA}">
      <dgm:prSet/>
      <dgm:spPr/>
      <dgm:t>
        <a:bodyPr/>
        <a:lstStyle/>
        <a:p>
          <a:endParaRPr lang="en-US"/>
        </a:p>
      </dgm:t>
    </dgm:pt>
    <dgm:pt modelId="{EF58E8FF-DE1B-426F-9AA3-C01284792864}" type="sibTrans" cxnId="{C33AE347-0EC9-49AA-B790-62AB4246F7AA}">
      <dgm:prSet/>
      <dgm:spPr/>
      <dgm:t>
        <a:bodyPr/>
        <a:lstStyle/>
        <a:p>
          <a:endParaRPr lang="en-US"/>
        </a:p>
      </dgm:t>
    </dgm:pt>
    <dgm:pt modelId="{7765870D-78ED-45C8-938E-B22AF0C90B50}">
      <dgm:prSet phldrT="[Text]" phldr="1" custT="1"/>
      <dgm:spPr/>
      <dgm:t>
        <a:bodyPr/>
        <a:lstStyle/>
        <a:p>
          <a:pPr rtl="1"/>
          <a:endParaRPr lang="en-US" sz="3200" b="1" dirty="0">
            <a:cs typeface="B Nazanin" pitchFamily="2" charset="-78"/>
          </a:endParaRPr>
        </a:p>
      </dgm:t>
    </dgm:pt>
    <dgm:pt modelId="{5BDAC128-47AB-4E7D-8FFE-7F97EB58C3AA}" type="parTrans" cxnId="{CE2D8FC9-18AE-46F6-93E8-FC3842766EFE}">
      <dgm:prSet/>
      <dgm:spPr/>
      <dgm:t>
        <a:bodyPr/>
        <a:lstStyle/>
        <a:p>
          <a:endParaRPr lang="en-US"/>
        </a:p>
      </dgm:t>
    </dgm:pt>
    <dgm:pt modelId="{190E148E-0058-4D7E-B825-1EEE430F5DA3}" type="sibTrans" cxnId="{CE2D8FC9-18AE-46F6-93E8-FC3842766EFE}">
      <dgm:prSet/>
      <dgm:spPr/>
      <dgm:t>
        <a:bodyPr/>
        <a:lstStyle/>
        <a:p>
          <a:endParaRPr lang="en-US"/>
        </a:p>
      </dgm:t>
    </dgm:pt>
    <dgm:pt modelId="{2A4D22DE-40A0-4D64-B5FE-EB3CDCDFF3C5}">
      <dgm:prSet custT="1"/>
      <dgm:spPr/>
      <dgm:t>
        <a:bodyPr/>
        <a:lstStyle/>
        <a:p>
          <a:pPr rtl="1"/>
          <a:r>
            <a:rPr lang="fa-IR" sz="3600" b="1" dirty="0" smtClean="0">
              <a:cs typeface="B Nazanin" pitchFamily="2" charset="-78"/>
            </a:rPr>
            <a:t>ایجاد ساختار و سیستم</a:t>
          </a:r>
          <a:endParaRPr lang="en-US" sz="3600" b="1" dirty="0">
            <a:cs typeface="B Nazanin" pitchFamily="2" charset="-78"/>
          </a:endParaRPr>
        </a:p>
      </dgm:t>
    </dgm:pt>
    <dgm:pt modelId="{8814C6B7-C1EB-444E-B60F-BE13237058EF}" type="parTrans" cxnId="{F4A3DADA-89DC-4F7A-A8B9-645CCDFD93AA}">
      <dgm:prSet/>
      <dgm:spPr/>
      <dgm:t>
        <a:bodyPr/>
        <a:lstStyle/>
        <a:p>
          <a:endParaRPr lang="en-US"/>
        </a:p>
      </dgm:t>
    </dgm:pt>
    <dgm:pt modelId="{F8A73C0C-4287-4470-AA84-94A74EAD73E5}" type="sibTrans" cxnId="{F4A3DADA-89DC-4F7A-A8B9-645CCDFD93AA}">
      <dgm:prSet/>
      <dgm:spPr/>
      <dgm:t>
        <a:bodyPr/>
        <a:lstStyle/>
        <a:p>
          <a:endParaRPr lang="en-US"/>
        </a:p>
      </dgm:t>
    </dgm:pt>
    <dgm:pt modelId="{22FCCEA8-FF7E-460D-8AB3-135B3BE98598}">
      <dgm:prSet custT="1"/>
      <dgm:spPr/>
      <dgm:t>
        <a:bodyPr/>
        <a:lstStyle/>
        <a:p>
          <a:pPr rtl="1"/>
          <a:r>
            <a:rPr lang="fa-IR" sz="3200" b="1" dirty="0" smtClean="0">
              <a:cs typeface="B Nazanin" pitchFamily="2" charset="-78"/>
            </a:rPr>
            <a:t>انجام خود ممیزی</a:t>
          </a:r>
          <a:endParaRPr lang="en-US" sz="3200" b="1" dirty="0">
            <a:cs typeface="B Nazanin" pitchFamily="2" charset="-78"/>
          </a:endParaRPr>
        </a:p>
      </dgm:t>
    </dgm:pt>
    <dgm:pt modelId="{DD730BB0-2CBC-4826-B6A8-B60129087F40}" type="parTrans" cxnId="{C3277F48-7951-4C12-8F6A-5D060D9DDD30}">
      <dgm:prSet/>
      <dgm:spPr/>
      <dgm:t>
        <a:bodyPr/>
        <a:lstStyle/>
        <a:p>
          <a:endParaRPr lang="en-US"/>
        </a:p>
      </dgm:t>
    </dgm:pt>
    <dgm:pt modelId="{51A7F18A-3BE7-4FD9-9F8E-62C17ABAF4BF}" type="sibTrans" cxnId="{C3277F48-7951-4C12-8F6A-5D060D9DDD30}">
      <dgm:prSet/>
      <dgm:spPr/>
      <dgm:t>
        <a:bodyPr/>
        <a:lstStyle/>
        <a:p>
          <a:endParaRPr lang="en-US"/>
        </a:p>
      </dgm:t>
    </dgm:pt>
    <dgm:pt modelId="{7011358B-4DCD-403F-B03C-17625B6D6AD7}" type="pres">
      <dgm:prSet presAssocID="{250AD6BA-2E22-4321-9E70-CBF8024D3372}" presName="linearFlow" presStyleCnt="0">
        <dgm:presLayoutVars>
          <dgm:dir/>
          <dgm:animLvl val="lvl"/>
          <dgm:resizeHandles val="exact"/>
        </dgm:presLayoutVars>
      </dgm:prSet>
      <dgm:spPr/>
      <dgm:t>
        <a:bodyPr/>
        <a:lstStyle/>
        <a:p>
          <a:endParaRPr lang="en-US"/>
        </a:p>
      </dgm:t>
    </dgm:pt>
    <dgm:pt modelId="{C48F7B91-C087-44D4-B163-854A2029F5A6}" type="pres">
      <dgm:prSet presAssocID="{4CA974BD-99E7-4F2C-9333-60320404906A}" presName="composite" presStyleCnt="0"/>
      <dgm:spPr/>
    </dgm:pt>
    <dgm:pt modelId="{A8B63AE4-1244-49F1-A8BC-0FF7BC18F681}" type="pres">
      <dgm:prSet presAssocID="{4CA974BD-99E7-4F2C-9333-60320404906A}" presName="parentText" presStyleLbl="alignNode1" presStyleIdx="0" presStyleCnt="3">
        <dgm:presLayoutVars>
          <dgm:chMax val="1"/>
          <dgm:bulletEnabled val="1"/>
        </dgm:presLayoutVars>
      </dgm:prSet>
      <dgm:spPr/>
      <dgm:t>
        <a:bodyPr/>
        <a:lstStyle/>
        <a:p>
          <a:endParaRPr lang="en-US"/>
        </a:p>
      </dgm:t>
    </dgm:pt>
    <dgm:pt modelId="{CB7FB941-42E2-41B3-A8AE-1F367C462F41}" type="pres">
      <dgm:prSet presAssocID="{4CA974BD-99E7-4F2C-9333-60320404906A}" presName="descendantText" presStyleLbl="alignAcc1" presStyleIdx="0" presStyleCnt="3">
        <dgm:presLayoutVars>
          <dgm:bulletEnabled val="1"/>
        </dgm:presLayoutVars>
      </dgm:prSet>
      <dgm:spPr/>
      <dgm:t>
        <a:bodyPr/>
        <a:lstStyle/>
        <a:p>
          <a:endParaRPr lang="en-US"/>
        </a:p>
      </dgm:t>
    </dgm:pt>
    <dgm:pt modelId="{FBA55868-C9A1-4E2B-B601-CB1D06BD5298}" type="pres">
      <dgm:prSet presAssocID="{6656DA1F-F989-449C-9964-1CB5213A130F}" presName="sp" presStyleCnt="0"/>
      <dgm:spPr/>
    </dgm:pt>
    <dgm:pt modelId="{23023ADD-D40D-408A-BAD4-5928DD65F562}" type="pres">
      <dgm:prSet presAssocID="{79B61FFF-FD6A-43CB-8739-EABA4CB0ADBD}" presName="composite" presStyleCnt="0"/>
      <dgm:spPr/>
    </dgm:pt>
    <dgm:pt modelId="{AD5B97F0-45DA-4525-AB40-B66A863D1618}" type="pres">
      <dgm:prSet presAssocID="{79B61FFF-FD6A-43CB-8739-EABA4CB0ADBD}" presName="parentText" presStyleLbl="alignNode1" presStyleIdx="1" presStyleCnt="3">
        <dgm:presLayoutVars>
          <dgm:chMax val="1"/>
          <dgm:bulletEnabled val="1"/>
        </dgm:presLayoutVars>
      </dgm:prSet>
      <dgm:spPr/>
      <dgm:t>
        <a:bodyPr/>
        <a:lstStyle/>
        <a:p>
          <a:endParaRPr lang="en-US"/>
        </a:p>
      </dgm:t>
    </dgm:pt>
    <dgm:pt modelId="{C33671F5-6AAC-4BB2-841C-8049133DF363}" type="pres">
      <dgm:prSet presAssocID="{79B61FFF-FD6A-43CB-8739-EABA4CB0ADBD}" presName="descendantText" presStyleLbl="alignAcc1" presStyleIdx="1" presStyleCnt="3">
        <dgm:presLayoutVars>
          <dgm:bulletEnabled val="1"/>
        </dgm:presLayoutVars>
      </dgm:prSet>
      <dgm:spPr/>
      <dgm:t>
        <a:bodyPr/>
        <a:lstStyle/>
        <a:p>
          <a:endParaRPr lang="en-US"/>
        </a:p>
      </dgm:t>
    </dgm:pt>
    <dgm:pt modelId="{6F6CE193-EE1B-4F33-85F4-20B0007DC387}" type="pres">
      <dgm:prSet presAssocID="{BF77F979-E144-42F8-90AC-8255EA68A4E8}" presName="sp" presStyleCnt="0"/>
      <dgm:spPr/>
    </dgm:pt>
    <dgm:pt modelId="{200DA0C2-2F85-4C4B-B343-B94BD3F11859}" type="pres">
      <dgm:prSet presAssocID="{AD5380F9-4560-4A7C-B896-D4F1EC4BB25F}" presName="composite" presStyleCnt="0"/>
      <dgm:spPr/>
    </dgm:pt>
    <dgm:pt modelId="{F13B514A-6208-43E8-86AB-705AE5CE4B87}" type="pres">
      <dgm:prSet presAssocID="{AD5380F9-4560-4A7C-B896-D4F1EC4BB25F}" presName="parentText" presStyleLbl="alignNode1" presStyleIdx="2" presStyleCnt="3">
        <dgm:presLayoutVars>
          <dgm:chMax val="1"/>
          <dgm:bulletEnabled val="1"/>
        </dgm:presLayoutVars>
      </dgm:prSet>
      <dgm:spPr/>
      <dgm:t>
        <a:bodyPr/>
        <a:lstStyle/>
        <a:p>
          <a:endParaRPr lang="en-US"/>
        </a:p>
      </dgm:t>
    </dgm:pt>
    <dgm:pt modelId="{08F82A86-9599-4680-BA4C-918FCB364B8D}" type="pres">
      <dgm:prSet presAssocID="{AD5380F9-4560-4A7C-B896-D4F1EC4BB25F}" presName="descendantText" presStyleLbl="alignAcc1" presStyleIdx="2" presStyleCnt="3">
        <dgm:presLayoutVars>
          <dgm:bulletEnabled val="1"/>
        </dgm:presLayoutVars>
      </dgm:prSet>
      <dgm:spPr/>
      <dgm:t>
        <a:bodyPr/>
        <a:lstStyle/>
        <a:p>
          <a:endParaRPr lang="en-US"/>
        </a:p>
      </dgm:t>
    </dgm:pt>
  </dgm:ptLst>
  <dgm:cxnLst>
    <dgm:cxn modelId="{6A6FAC08-8A6A-462D-A302-51884EC2FDF5}" srcId="{79B61FFF-FD6A-43CB-8739-EABA4CB0ADBD}" destId="{FAC1BF42-43E7-4A04-9E21-46432750CF28}" srcOrd="0" destOrd="0" parTransId="{A30D53C8-7CB1-4A23-BDA6-78E98FDD06DB}" sibTransId="{6B72B147-3E66-46B0-88FD-38AC98001F60}"/>
    <dgm:cxn modelId="{21491412-4318-4641-B355-1AABC59C930C}" type="presOf" srcId="{AD5380F9-4560-4A7C-B896-D4F1EC4BB25F}" destId="{F13B514A-6208-43E8-86AB-705AE5CE4B87}" srcOrd="0" destOrd="0" presId="urn:microsoft.com/office/officeart/2005/8/layout/chevron2"/>
    <dgm:cxn modelId="{F4A3DADA-89DC-4F7A-A8B9-645CCDFD93AA}" srcId="{79B61FFF-FD6A-43CB-8739-EABA4CB0ADBD}" destId="{2A4D22DE-40A0-4D64-B5FE-EB3CDCDFF3C5}" srcOrd="1" destOrd="0" parTransId="{8814C6B7-C1EB-444E-B60F-BE13237058EF}" sibTransId="{F8A73C0C-4287-4470-AA84-94A74EAD73E5}"/>
    <dgm:cxn modelId="{EBBDDA8C-2C1E-4B10-A34A-8253808AED5A}" type="presOf" srcId="{4CA974BD-99E7-4F2C-9333-60320404906A}" destId="{A8B63AE4-1244-49F1-A8BC-0FF7BC18F681}" srcOrd="0" destOrd="0" presId="urn:microsoft.com/office/officeart/2005/8/layout/chevron2"/>
    <dgm:cxn modelId="{720137A5-0614-40CA-AC5A-3CAD72C7DC22}" srcId="{250AD6BA-2E22-4321-9E70-CBF8024D3372}" destId="{4CA974BD-99E7-4F2C-9333-60320404906A}" srcOrd="0" destOrd="0" parTransId="{01D5EEB2-C9D2-4B35-AA2E-8A495FC456C5}" sibTransId="{6656DA1F-F989-449C-9964-1CB5213A130F}"/>
    <dgm:cxn modelId="{04A91875-1493-4D96-B99B-72F81FCD653D}" srcId="{250AD6BA-2E22-4321-9E70-CBF8024D3372}" destId="{AD5380F9-4560-4A7C-B896-D4F1EC4BB25F}" srcOrd="2" destOrd="0" parTransId="{8AC99D09-25C6-4288-B7D6-CC2697D37494}" sibTransId="{E0DC1791-56DE-4405-B64F-46B44167CB3D}"/>
    <dgm:cxn modelId="{76F2B40D-8F42-4305-A4E1-CC73E4370D2B}" type="presOf" srcId="{10404EB9-AA23-4171-8AFD-8B6FD7AD2214}" destId="{CB7FB941-42E2-41B3-A8AE-1F367C462F41}" srcOrd="0" destOrd="0" presId="urn:microsoft.com/office/officeart/2005/8/layout/chevron2"/>
    <dgm:cxn modelId="{CC780954-D3BE-433F-AB9C-209A2B61F39D}" type="presOf" srcId="{2A4D22DE-40A0-4D64-B5FE-EB3CDCDFF3C5}" destId="{C33671F5-6AAC-4BB2-841C-8049133DF363}" srcOrd="0" destOrd="1" presId="urn:microsoft.com/office/officeart/2005/8/layout/chevron2"/>
    <dgm:cxn modelId="{72BDB0D3-5304-482E-9D04-DCB40FC8ACAC}" type="presOf" srcId="{22FCCEA8-FF7E-460D-8AB3-135B3BE98598}" destId="{08F82A86-9599-4680-BA4C-918FCB364B8D}" srcOrd="0" destOrd="1" presId="urn:microsoft.com/office/officeart/2005/8/layout/chevron2"/>
    <dgm:cxn modelId="{BD9159DF-F214-4429-92D7-CBA25DF0386A}" type="presOf" srcId="{250AD6BA-2E22-4321-9E70-CBF8024D3372}" destId="{7011358B-4DCD-403F-B03C-17625B6D6AD7}" srcOrd="0" destOrd="0" presId="urn:microsoft.com/office/officeart/2005/8/layout/chevron2"/>
    <dgm:cxn modelId="{C33AE347-0EC9-49AA-B790-62AB4246F7AA}" srcId="{AD5380F9-4560-4A7C-B896-D4F1EC4BB25F}" destId="{20FF0CD0-BE37-4D0C-9FE2-87F6360E0E65}" srcOrd="0" destOrd="0" parTransId="{12498EE8-EBD2-4E1A-A3FF-8541B19E46A9}" sibTransId="{EF58E8FF-DE1B-426F-9AA3-C01284792864}"/>
    <dgm:cxn modelId="{2BFC58ED-C359-44A7-A233-171F48A71F27}" srcId="{250AD6BA-2E22-4321-9E70-CBF8024D3372}" destId="{79B61FFF-FD6A-43CB-8739-EABA4CB0ADBD}" srcOrd="1" destOrd="0" parTransId="{8D282210-D3E5-49C2-84A5-27F2C5F1DD19}" sibTransId="{BF77F979-E144-42F8-90AC-8255EA68A4E8}"/>
    <dgm:cxn modelId="{95059FBA-FB3E-406A-B1CC-D97079AA03D7}" srcId="{79B61FFF-FD6A-43CB-8739-EABA4CB0ADBD}" destId="{96BD869F-16D6-48F1-A649-C0543373BE82}" srcOrd="2" destOrd="0" parTransId="{5CBA1AB6-DAD3-4F25-AE37-69903ECD4254}" sibTransId="{56D66359-7901-46CA-80C4-455B0CEB575A}"/>
    <dgm:cxn modelId="{92F16E7D-A472-4AB5-897D-02B6AC8A9832}" type="presOf" srcId="{79B61FFF-FD6A-43CB-8739-EABA4CB0ADBD}" destId="{AD5B97F0-45DA-4525-AB40-B66A863D1618}" srcOrd="0" destOrd="0" presId="urn:microsoft.com/office/officeart/2005/8/layout/chevron2"/>
    <dgm:cxn modelId="{F69BD5C0-3242-4B57-AE38-026C9F730BB8}" type="presOf" srcId="{FAC1BF42-43E7-4A04-9E21-46432750CF28}" destId="{C33671F5-6AAC-4BB2-841C-8049133DF363}" srcOrd="0" destOrd="0" presId="urn:microsoft.com/office/officeart/2005/8/layout/chevron2"/>
    <dgm:cxn modelId="{ED37DEF6-ED18-45DF-8C11-F7E89C0A99EC}" type="presOf" srcId="{20FF0CD0-BE37-4D0C-9FE2-87F6360E0E65}" destId="{08F82A86-9599-4680-BA4C-918FCB364B8D}" srcOrd="0" destOrd="0" presId="urn:microsoft.com/office/officeart/2005/8/layout/chevron2"/>
    <dgm:cxn modelId="{8E3B3301-4FF7-48DC-A3D0-C4A989CF1DF4}" type="presOf" srcId="{96BD869F-16D6-48F1-A649-C0543373BE82}" destId="{C33671F5-6AAC-4BB2-841C-8049133DF363}" srcOrd="0" destOrd="2" presId="urn:microsoft.com/office/officeart/2005/8/layout/chevron2"/>
    <dgm:cxn modelId="{94C74360-D4BF-4520-8697-DF1DA2B7CF42}" type="presOf" srcId="{7765870D-78ED-45C8-938E-B22AF0C90B50}" destId="{08F82A86-9599-4680-BA4C-918FCB364B8D}" srcOrd="0" destOrd="2" presId="urn:microsoft.com/office/officeart/2005/8/layout/chevron2"/>
    <dgm:cxn modelId="{97F5195C-D26E-444E-9E7C-D5EE34D175FD}" srcId="{4CA974BD-99E7-4F2C-9333-60320404906A}" destId="{10404EB9-AA23-4171-8AFD-8B6FD7AD2214}" srcOrd="0" destOrd="0" parTransId="{BADA1872-4C00-4856-BCCD-33CC445116D1}" sibTransId="{F11ED798-1C17-4CAA-A36A-5BA3FFBB3702}"/>
    <dgm:cxn modelId="{CE2D8FC9-18AE-46F6-93E8-FC3842766EFE}" srcId="{AD5380F9-4560-4A7C-B896-D4F1EC4BB25F}" destId="{7765870D-78ED-45C8-938E-B22AF0C90B50}" srcOrd="2" destOrd="0" parTransId="{5BDAC128-47AB-4E7D-8FFE-7F97EB58C3AA}" sibTransId="{190E148E-0058-4D7E-B825-1EEE430F5DA3}"/>
    <dgm:cxn modelId="{C3277F48-7951-4C12-8F6A-5D060D9DDD30}" srcId="{AD5380F9-4560-4A7C-B896-D4F1EC4BB25F}" destId="{22FCCEA8-FF7E-460D-8AB3-135B3BE98598}" srcOrd="1" destOrd="0" parTransId="{DD730BB0-2CBC-4826-B6A8-B60129087F40}" sibTransId="{51A7F18A-3BE7-4FD9-9F8E-62C17ABAF4BF}"/>
    <dgm:cxn modelId="{7475A76A-0264-49B8-B34B-FE4B91217805}" type="presParOf" srcId="{7011358B-4DCD-403F-B03C-17625B6D6AD7}" destId="{C48F7B91-C087-44D4-B163-854A2029F5A6}" srcOrd="0" destOrd="0" presId="urn:microsoft.com/office/officeart/2005/8/layout/chevron2"/>
    <dgm:cxn modelId="{9F9C3D48-E7BF-431F-8E8F-161F6A9B1C79}" type="presParOf" srcId="{C48F7B91-C087-44D4-B163-854A2029F5A6}" destId="{A8B63AE4-1244-49F1-A8BC-0FF7BC18F681}" srcOrd="0" destOrd="0" presId="urn:microsoft.com/office/officeart/2005/8/layout/chevron2"/>
    <dgm:cxn modelId="{E8C4FB8D-B87B-43EC-BDA7-A90DCB89A34A}" type="presParOf" srcId="{C48F7B91-C087-44D4-B163-854A2029F5A6}" destId="{CB7FB941-42E2-41B3-A8AE-1F367C462F41}" srcOrd="1" destOrd="0" presId="urn:microsoft.com/office/officeart/2005/8/layout/chevron2"/>
    <dgm:cxn modelId="{9D5A320E-461E-4B66-9649-DA14B12CB278}" type="presParOf" srcId="{7011358B-4DCD-403F-B03C-17625B6D6AD7}" destId="{FBA55868-C9A1-4E2B-B601-CB1D06BD5298}" srcOrd="1" destOrd="0" presId="urn:microsoft.com/office/officeart/2005/8/layout/chevron2"/>
    <dgm:cxn modelId="{47003A3C-8E79-43D4-9DC4-03C0EC1C785B}" type="presParOf" srcId="{7011358B-4DCD-403F-B03C-17625B6D6AD7}" destId="{23023ADD-D40D-408A-BAD4-5928DD65F562}" srcOrd="2" destOrd="0" presId="urn:microsoft.com/office/officeart/2005/8/layout/chevron2"/>
    <dgm:cxn modelId="{F57D70A2-A8ED-47BE-8109-495D6DC87271}" type="presParOf" srcId="{23023ADD-D40D-408A-BAD4-5928DD65F562}" destId="{AD5B97F0-45DA-4525-AB40-B66A863D1618}" srcOrd="0" destOrd="0" presId="urn:microsoft.com/office/officeart/2005/8/layout/chevron2"/>
    <dgm:cxn modelId="{CCF05673-A0AE-4086-856D-A57804C20B68}" type="presParOf" srcId="{23023ADD-D40D-408A-BAD4-5928DD65F562}" destId="{C33671F5-6AAC-4BB2-841C-8049133DF363}" srcOrd="1" destOrd="0" presId="urn:microsoft.com/office/officeart/2005/8/layout/chevron2"/>
    <dgm:cxn modelId="{9B291247-0301-497E-B74C-5244202164BD}" type="presParOf" srcId="{7011358B-4DCD-403F-B03C-17625B6D6AD7}" destId="{6F6CE193-EE1B-4F33-85F4-20B0007DC387}" srcOrd="3" destOrd="0" presId="urn:microsoft.com/office/officeart/2005/8/layout/chevron2"/>
    <dgm:cxn modelId="{4BB97DE1-7823-42DA-83A0-7C293FDE4C09}" type="presParOf" srcId="{7011358B-4DCD-403F-B03C-17625B6D6AD7}" destId="{200DA0C2-2F85-4C4B-B343-B94BD3F11859}" srcOrd="4" destOrd="0" presId="urn:microsoft.com/office/officeart/2005/8/layout/chevron2"/>
    <dgm:cxn modelId="{F1C8485F-C423-4BFC-A4C5-78B9C4527917}" type="presParOf" srcId="{200DA0C2-2F85-4C4B-B343-B94BD3F11859}" destId="{F13B514A-6208-43E8-86AB-705AE5CE4B87}" srcOrd="0" destOrd="0" presId="urn:microsoft.com/office/officeart/2005/8/layout/chevron2"/>
    <dgm:cxn modelId="{554DFE11-4D3F-445A-91BF-E4AF7D736BC1}" type="presParOf" srcId="{200DA0C2-2F85-4C4B-B343-B94BD3F11859}" destId="{08F82A86-9599-4680-BA4C-918FCB364B8D}"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8B5F45-A094-4D19-B28C-801EE710D0E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682F86-923F-495D-B826-6A4210303542}">
      <dgm:prSet phldrT="[Text]"/>
      <dgm:spPr/>
      <dgm:t>
        <a:bodyPr/>
        <a:lstStyle/>
        <a:p>
          <a:r>
            <a:rPr lang="fa-IR" dirty="0" smtClean="0"/>
            <a:t>مرحله چهارم</a:t>
          </a:r>
          <a:endParaRPr lang="en-US" dirty="0"/>
        </a:p>
      </dgm:t>
    </dgm:pt>
    <dgm:pt modelId="{2DF4670D-7F6F-4225-8859-47734DBDA3D7}" type="parTrans" cxnId="{3CCC8906-1223-46EE-AF8A-80CF4A6B32AD}">
      <dgm:prSet/>
      <dgm:spPr/>
      <dgm:t>
        <a:bodyPr/>
        <a:lstStyle/>
        <a:p>
          <a:endParaRPr lang="en-US"/>
        </a:p>
      </dgm:t>
    </dgm:pt>
    <dgm:pt modelId="{37D5D561-970C-4A5E-82F5-E07D3A406CEF}" type="sibTrans" cxnId="{3CCC8906-1223-46EE-AF8A-80CF4A6B32AD}">
      <dgm:prSet/>
      <dgm:spPr/>
      <dgm:t>
        <a:bodyPr/>
        <a:lstStyle/>
        <a:p>
          <a:endParaRPr lang="en-US"/>
        </a:p>
      </dgm:t>
    </dgm:pt>
    <dgm:pt modelId="{E7CD2611-DC45-4F92-BECD-DD2BB00733EF}">
      <dgm:prSet phldrT="[Text]" phldr="1" custT="1"/>
      <dgm:spPr/>
      <dgm:t>
        <a:bodyPr/>
        <a:lstStyle/>
        <a:p>
          <a:pPr rtl="1"/>
          <a:endParaRPr lang="en-US" sz="3200">
            <a:cs typeface="B Nazanin" pitchFamily="2" charset="-78"/>
          </a:endParaRPr>
        </a:p>
      </dgm:t>
    </dgm:pt>
    <dgm:pt modelId="{C09EBC19-E8A1-4C52-81EE-DA7A9ECDC6AB}" type="parTrans" cxnId="{518D0FCD-8E02-4819-A91D-98A677F04C38}">
      <dgm:prSet/>
      <dgm:spPr/>
      <dgm:t>
        <a:bodyPr/>
        <a:lstStyle/>
        <a:p>
          <a:endParaRPr lang="en-US"/>
        </a:p>
      </dgm:t>
    </dgm:pt>
    <dgm:pt modelId="{B64BEDD0-C3B3-4AB1-A721-87F8BA6E78A1}" type="sibTrans" cxnId="{518D0FCD-8E02-4819-A91D-98A677F04C38}">
      <dgm:prSet/>
      <dgm:spPr/>
      <dgm:t>
        <a:bodyPr/>
        <a:lstStyle/>
        <a:p>
          <a:endParaRPr lang="en-US"/>
        </a:p>
      </dgm:t>
    </dgm:pt>
    <dgm:pt modelId="{5490E910-8A10-4928-8FA0-E8197D17E694}">
      <dgm:prSet phldrT="[Text]" phldr="1" custT="1"/>
      <dgm:spPr/>
      <dgm:t>
        <a:bodyPr/>
        <a:lstStyle/>
        <a:p>
          <a:pPr rtl="1"/>
          <a:endParaRPr lang="en-US" sz="3200" dirty="0">
            <a:cs typeface="B Nazanin" pitchFamily="2" charset="-78"/>
          </a:endParaRPr>
        </a:p>
      </dgm:t>
    </dgm:pt>
    <dgm:pt modelId="{4B7C0C4A-D594-413E-A6AD-6B18A61A8AFB}" type="parTrans" cxnId="{EF7BD6F8-0F29-4294-A69F-7532835A1D33}">
      <dgm:prSet/>
      <dgm:spPr/>
      <dgm:t>
        <a:bodyPr/>
        <a:lstStyle/>
        <a:p>
          <a:endParaRPr lang="en-US"/>
        </a:p>
      </dgm:t>
    </dgm:pt>
    <dgm:pt modelId="{3F56F869-7CD6-4E60-AEBA-5AD495FA1C6D}" type="sibTrans" cxnId="{EF7BD6F8-0F29-4294-A69F-7532835A1D33}">
      <dgm:prSet/>
      <dgm:spPr/>
      <dgm:t>
        <a:bodyPr/>
        <a:lstStyle/>
        <a:p>
          <a:endParaRPr lang="en-US"/>
        </a:p>
      </dgm:t>
    </dgm:pt>
    <dgm:pt modelId="{32FB51B0-D924-49B9-97E7-7DAB8E85093D}">
      <dgm:prSet phldrT="[Text]"/>
      <dgm:spPr/>
      <dgm:t>
        <a:bodyPr/>
        <a:lstStyle/>
        <a:p>
          <a:r>
            <a:rPr lang="fa-IR" dirty="0" smtClean="0"/>
            <a:t>مرحله پنجم </a:t>
          </a:r>
          <a:endParaRPr lang="en-US" dirty="0"/>
        </a:p>
      </dgm:t>
    </dgm:pt>
    <dgm:pt modelId="{238F2D1F-3F35-4387-AC3D-F45A45D8FDFB}" type="parTrans" cxnId="{8B25DD4D-8117-4DA3-8C91-609A5BBF6E31}">
      <dgm:prSet/>
      <dgm:spPr/>
      <dgm:t>
        <a:bodyPr/>
        <a:lstStyle/>
        <a:p>
          <a:endParaRPr lang="en-US"/>
        </a:p>
      </dgm:t>
    </dgm:pt>
    <dgm:pt modelId="{4DF548E0-19CE-44C4-A3FF-83343B348190}" type="sibTrans" cxnId="{8B25DD4D-8117-4DA3-8C91-609A5BBF6E31}">
      <dgm:prSet/>
      <dgm:spPr/>
      <dgm:t>
        <a:bodyPr/>
        <a:lstStyle/>
        <a:p>
          <a:endParaRPr lang="en-US"/>
        </a:p>
      </dgm:t>
    </dgm:pt>
    <dgm:pt modelId="{D269894C-2FF2-470D-9719-DB406962E547}">
      <dgm:prSet phldrT="[Text]" phldr="1" custT="1"/>
      <dgm:spPr/>
      <dgm:t>
        <a:bodyPr/>
        <a:lstStyle/>
        <a:p>
          <a:pPr algn="r" rtl="1"/>
          <a:endParaRPr lang="en-US" sz="2800" dirty="0">
            <a:cs typeface="B Nazanin" pitchFamily="2" charset="-78"/>
          </a:endParaRPr>
        </a:p>
      </dgm:t>
    </dgm:pt>
    <dgm:pt modelId="{18CE11D8-A820-4B77-8B4C-1FE3FD00560C}" type="parTrans" cxnId="{52FE5B72-275A-4048-879C-91EC7B77063D}">
      <dgm:prSet/>
      <dgm:spPr/>
      <dgm:t>
        <a:bodyPr/>
        <a:lstStyle/>
        <a:p>
          <a:endParaRPr lang="en-US"/>
        </a:p>
      </dgm:t>
    </dgm:pt>
    <dgm:pt modelId="{85356C6E-8EC9-4072-8257-A3333516C072}" type="sibTrans" cxnId="{52FE5B72-275A-4048-879C-91EC7B77063D}">
      <dgm:prSet/>
      <dgm:spPr/>
      <dgm:t>
        <a:bodyPr/>
        <a:lstStyle/>
        <a:p>
          <a:endParaRPr lang="en-US"/>
        </a:p>
      </dgm:t>
    </dgm:pt>
    <dgm:pt modelId="{70C0377F-AECC-47B3-A88E-876DBF6BC606}">
      <dgm:prSet phldrT="[Text]" phldr="1" custT="1"/>
      <dgm:spPr/>
      <dgm:t>
        <a:bodyPr/>
        <a:lstStyle/>
        <a:p>
          <a:pPr algn="r" rtl="1"/>
          <a:endParaRPr lang="en-US" sz="2800" dirty="0">
            <a:cs typeface="B Nazanin" pitchFamily="2" charset="-78"/>
          </a:endParaRPr>
        </a:p>
      </dgm:t>
    </dgm:pt>
    <dgm:pt modelId="{350723B5-0F0A-4D5C-A85D-89875AF43186}" type="parTrans" cxnId="{83F66CCE-91DD-4569-A0B6-D4A60E26FE2F}">
      <dgm:prSet/>
      <dgm:spPr/>
      <dgm:t>
        <a:bodyPr/>
        <a:lstStyle/>
        <a:p>
          <a:endParaRPr lang="en-US"/>
        </a:p>
      </dgm:t>
    </dgm:pt>
    <dgm:pt modelId="{AE03A56C-571C-4822-A1E9-7CAA70265BCE}" type="sibTrans" cxnId="{83F66CCE-91DD-4569-A0B6-D4A60E26FE2F}">
      <dgm:prSet/>
      <dgm:spPr/>
      <dgm:t>
        <a:bodyPr/>
        <a:lstStyle/>
        <a:p>
          <a:endParaRPr lang="en-US"/>
        </a:p>
      </dgm:t>
    </dgm:pt>
    <dgm:pt modelId="{CEA12DEB-3F4D-4E7B-A016-8BC5841885C4}">
      <dgm:prSet phldrT="[Text]"/>
      <dgm:spPr/>
      <dgm:t>
        <a:bodyPr/>
        <a:lstStyle/>
        <a:p>
          <a:r>
            <a:rPr lang="fa-IR" dirty="0" smtClean="0"/>
            <a:t>مرحله ششم </a:t>
          </a:r>
          <a:endParaRPr lang="en-US" dirty="0"/>
        </a:p>
      </dgm:t>
    </dgm:pt>
    <dgm:pt modelId="{46890D29-FF3C-4826-A075-99D64F17D649}" type="parTrans" cxnId="{010EA74B-EFCD-4684-8829-304E2E8D8FE1}">
      <dgm:prSet/>
      <dgm:spPr/>
      <dgm:t>
        <a:bodyPr/>
        <a:lstStyle/>
        <a:p>
          <a:endParaRPr lang="en-US"/>
        </a:p>
      </dgm:t>
    </dgm:pt>
    <dgm:pt modelId="{C04544A7-FE68-4B04-87FD-757FCB899E19}" type="sibTrans" cxnId="{010EA74B-EFCD-4684-8829-304E2E8D8FE1}">
      <dgm:prSet/>
      <dgm:spPr/>
      <dgm:t>
        <a:bodyPr/>
        <a:lstStyle/>
        <a:p>
          <a:endParaRPr lang="en-US"/>
        </a:p>
      </dgm:t>
    </dgm:pt>
    <dgm:pt modelId="{FC8056B0-F990-4609-9E29-AF5F76F763A0}">
      <dgm:prSet phldrT="[Text]" phldr="1" custT="1"/>
      <dgm:spPr/>
      <dgm:t>
        <a:bodyPr/>
        <a:lstStyle/>
        <a:p>
          <a:pPr rtl="1"/>
          <a:endParaRPr lang="en-US" sz="2800">
            <a:cs typeface="B Nazanin" pitchFamily="2" charset="-78"/>
          </a:endParaRPr>
        </a:p>
      </dgm:t>
    </dgm:pt>
    <dgm:pt modelId="{1E504821-33A1-4745-AC0E-FC0B7093418C}" type="parTrans" cxnId="{C30B006D-588C-42ED-BC47-C3D725AB54A4}">
      <dgm:prSet/>
      <dgm:spPr/>
      <dgm:t>
        <a:bodyPr/>
        <a:lstStyle/>
        <a:p>
          <a:endParaRPr lang="en-US"/>
        </a:p>
      </dgm:t>
    </dgm:pt>
    <dgm:pt modelId="{A6B1A343-1FD5-4DCA-9783-60AD98A77FD9}" type="sibTrans" cxnId="{C30B006D-588C-42ED-BC47-C3D725AB54A4}">
      <dgm:prSet/>
      <dgm:spPr/>
      <dgm:t>
        <a:bodyPr/>
        <a:lstStyle/>
        <a:p>
          <a:endParaRPr lang="en-US"/>
        </a:p>
      </dgm:t>
    </dgm:pt>
    <dgm:pt modelId="{DA6EB7B7-1E7F-4580-B7F2-F917B3849388}">
      <dgm:prSet phldrT="[Text]" phldr="1" custT="1"/>
      <dgm:spPr/>
      <dgm:t>
        <a:bodyPr/>
        <a:lstStyle/>
        <a:p>
          <a:pPr rtl="1"/>
          <a:endParaRPr lang="en-US" sz="2800" dirty="0">
            <a:cs typeface="B Nazanin" pitchFamily="2" charset="-78"/>
          </a:endParaRPr>
        </a:p>
      </dgm:t>
    </dgm:pt>
    <dgm:pt modelId="{B98FEDA4-E0F6-49A6-A067-64E9F3ACBA55}" type="parTrans" cxnId="{AF031B45-092B-45FD-893F-E10B13D4B900}">
      <dgm:prSet/>
      <dgm:spPr/>
      <dgm:t>
        <a:bodyPr/>
        <a:lstStyle/>
        <a:p>
          <a:endParaRPr lang="en-US"/>
        </a:p>
      </dgm:t>
    </dgm:pt>
    <dgm:pt modelId="{50016EC0-7192-4432-B50B-6F5A89E3E3E3}" type="sibTrans" cxnId="{AF031B45-092B-45FD-893F-E10B13D4B900}">
      <dgm:prSet/>
      <dgm:spPr/>
      <dgm:t>
        <a:bodyPr/>
        <a:lstStyle/>
        <a:p>
          <a:endParaRPr lang="en-US"/>
        </a:p>
      </dgm:t>
    </dgm:pt>
    <dgm:pt modelId="{F85BE6C3-49D7-4A37-81BD-81A0DA85877F}">
      <dgm:prSet custT="1"/>
      <dgm:spPr/>
      <dgm:t>
        <a:bodyPr/>
        <a:lstStyle/>
        <a:p>
          <a:pPr rtl="1"/>
          <a:r>
            <a:rPr lang="fa-IR" sz="3200" b="1" dirty="0" smtClean="0">
              <a:cs typeface="B Nazanin" pitchFamily="2" charset="-78"/>
            </a:rPr>
            <a:t>تحلیل نتایج خود ممیزی</a:t>
          </a:r>
          <a:endParaRPr lang="en-US" sz="3200" dirty="0">
            <a:cs typeface="B Nazanin" pitchFamily="2" charset="-78"/>
          </a:endParaRPr>
        </a:p>
      </dgm:t>
    </dgm:pt>
    <dgm:pt modelId="{EAEEC254-2E0B-4FE4-A5CB-943CF5443602}" type="parTrans" cxnId="{33994D43-C99F-4A8D-A7D4-1C0D0C80B3CB}">
      <dgm:prSet/>
      <dgm:spPr/>
      <dgm:t>
        <a:bodyPr/>
        <a:lstStyle/>
        <a:p>
          <a:endParaRPr lang="en-US"/>
        </a:p>
      </dgm:t>
    </dgm:pt>
    <dgm:pt modelId="{19F2C90F-FA66-4F2B-9953-E1EB60CB853D}" type="sibTrans" cxnId="{33994D43-C99F-4A8D-A7D4-1C0D0C80B3CB}">
      <dgm:prSet/>
      <dgm:spPr/>
      <dgm:t>
        <a:bodyPr/>
        <a:lstStyle/>
        <a:p>
          <a:endParaRPr lang="en-US"/>
        </a:p>
      </dgm:t>
    </dgm:pt>
    <dgm:pt modelId="{41F21D5E-75A5-4B95-A1D6-6C228F1312F8}">
      <dgm:prSet custT="1"/>
      <dgm:spPr/>
      <dgm:t>
        <a:bodyPr/>
        <a:lstStyle/>
        <a:p>
          <a:pPr algn="r" rtl="1"/>
          <a:r>
            <a:rPr lang="fa-IR" sz="2800" b="1" smtClean="0">
              <a:cs typeface="B Nazanin" pitchFamily="2" charset="-78"/>
            </a:rPr>
            <a:t>شناسائی فرصت های بهبود</a:t>
          </a:r>
          <a:endParaRPr lang="en-US" sz="2800">
            <a:cs typeface="B Nazanin" pitchFamily="2" charset="-78"/>
          </a:endParaRPr>
        </a:p>
      </dgm:t>
    </dgm:pt>
    <dgm:pt modelId="{57910E1C-2E27-4069-983C-5D34AFE6D852}" type="parTrans" cxnId="{9C6B7CC7-1C41-4BD9-A509-3295F0D3B998}">
      <dgm:prSet/>
      <dgm:spPr/>
      <dgm:t>
        <a:bodyPr/>
        <a:lstStyle/>
        <a:p>
          <a:endParaRPr lang="en-US"/>
        </a:p>
      </dgm:t>
    </dgm:pt>
    <dgm:pt modelId="{B4FB1732-F3DB-4609-A3F7-C5969CB66809}" type="sibTrans" cxnId="{9C6B7CC7-1C41-4BD9-A509-3295F0D3B998}">
      <dgm:prSet/>
      <dgm:spPr/>
      <dgm:t>
        <a:bodyPr/>
        <a:lstStyle/>
        <a:p>
          <a:endParaRPr lang="en-US"/>
        </a:p>
      </dgm:t>
    </dgm:pt>
    <dgm:pt modelId="{BA988730-BDE6-49AC-9784-8362A35BF8D9}">
      <dgm:prSet custT="1"/>
      <dgm:spPr/>
      <dgm:t>
        <a:bodyPr/>
        <a:lstStyle/>
        <a:p>
          <a:pPr rtl="1"/>
          <a:r>
            <a:rPr lang="fa-IR" sz="2800" b="1" dirty="0" smtClean="0">
              <a:cs typeface="B Nazanin" pitchFamily="2" charset="-78"/>
            </a:rPr>
            <a:t>اولویت بندی</a:t>
          </a:r>
          <a:endParaRPr lang="en-US" sz="2800" dirty="0">
            <a:cs typeface="B Nazanin" pitchFamily="2" charset="-78"/>
          </a:endParaRPr>
        </a:p>
      </dgm:t>
    </dgm:pt>
    <dgm:pt modelId="{222B4595-228D-47A9-A79E-1938AFA7BDD5}" type="parTrans" cxnId="{2CB8CCE8-46BB-4F56-8C2B-17E5C96341D3}">
      <dgm:prSet/>
      <dgm:spPr/>
      <dgm:t>
        <a:bodyPr/>
        <a:lstStyle/>
        <a:p>
          <a:endParaRPr lang="en-US"/>
        </a:p>
      </dgm:t>
    </dgm:pt>
    <dgm:pt modelId="{C4C466F7-8BB7-48A3-B589-ADFE5B98B4DC}" type="sibTrans" cxnId="{2CB8CCE8-46BB-4F56-8C2B-17E5C96341D3}">
      <dgm:prSet/>
      <dgm:spPr/>
      <dgm:t>
        <a:bodyPr/>
        <a:lstStyle/>
        <a:p>
          <a:endParaRPr lang="en-US"/>
        </a:p>
      </dgm:t>
    </dgm:pt>
    <dgm:pt modelId="{C626B956-7614-4997-AA7A-84D885E5380F}" type="pres">
      <dgm:prSet presAssocID="{938B5F45-A094-4D19-B28C-801EE710D0EC}" presName="linearFlow" presStyleCnt="0">
        <dgm:presLayoutVars>
          <dgm:dir/>
          <dgm:animLvl val="lvl"/>
          <dgm:resizeHandles val="exact"/>
        </dgm:presLayoutVars>
      </dgm:prSet>
      <dgm:spPr/>
      <dgm:t>
        <a:bodyPr/>
        <a:lstStyle/>
        <a:p>
          <a:endParaRPr lang="en-US"/>
        </a:p>
      </dgm:t>
    </dgm:pt>
    <dgm:pt modelId="{75CC798D-A761-4556-BA07-3121682979CE}" type="pres">
      <dgm:prSet presAssocID="{CE682F86-923F-495D-B826-6A4210303542}" presName="composite" presStyleCnt="0"/>
      <dgm:spPr/>
    </dgm:pt>
    <dgm:pt modelId="{02784B70-31F7-4103-83C9-EEA857D89FCF}" type="pres">
      <dgm:prSet presAssocID="{CE682F86-923F-495D-B826-6A4210303542}" presName="parentText" presStyleLbl="alignNode1" presStyleIdx="0" presStyleCnt="3">
        <dgm:presLayoutVars>
          <dgm:chMax val="1"/>
          <dgm:bulletEnabled val="1"/>
        </dgm:presLayoutVars>
      </dgm:prSet>
      <dgm:spPr/>
      <dgm:t>
        <a:bodyPr/>
        <a:lstStyle/>
        <a:p>
          <a:endParaRPr lang="en-US"/>
        </a:p>
      </dgm:t>
    </dgm:pt>
    <dgm:pt modelId="{AF09F635-1853-48F3-BD26-1F133210B2A1}" type="pres">
      <dgm:prSet presAssocID="{CE682F86-923F-495D-B826-6A4210303542}" presName="descendantText" presStyleLbl="alignAcc1" presStyleIdx="0" presStyleCnt="3">
        <dgm:presLayoutVars>
          <dgm:bulletEnabled val="1"/>
        </dgm:presLayoutVars>
      </dgm:prSet>
      <dgm:spPr/>
      <dgm:t>
        <a:bodyPr/>
        <a:lstStyle/>
        <a:p>
          <a:endParaRPr lang="en-US"/>
        </a:p>
      </dgm:t>
    </dgm:pt>
    <dgm:pt modelId="{E6D71C5E-37CB-499F-9833-A0DE68E67D71}" type="pres">
      <dgm:prSet presAssocID="{37D5D561-970C-4A5E-82F5-E07D3A406CEF}" presName="sp" presStyleCnt="0"/>
      <dgm:spPr/>
    </dgm:pt>
    <dgm:pt modelId="{DA9DDC20-C631-4E70-8BE8-456CBABD35FD}" type="pres">
      <dgm:prSet presAssocID="{32FB51B0-D924-49B9-97E7-7DAB8E85093D}" presName="composite" presStyleCnt="0"/>
      <dgm:spPr/>
    </dgm:pt>
    <dgm:pt modelId="{7E457BE4-D808-4524-911F-8D17FA26EEC4}" type="pres">
      <dgm:prSet presAssocID="{32FB51B0-D924-49B9-97E7-7DAB8E85093D}" presName="parentText" presStyleLbl="alignNode1" presStyleIdx="1" presStyleCnt="3">
        <dgm:presLayoutVars>
          <dgm:chMax val="1"/>
          <dgm:bulletEnabled val="1"/>
        </dgm:presLayoutVars>
      </dgm:prSet>
      <dgm:spPr/>
      <dgm:t>
        <a:bodyPr/>
        <a:lstStyle/>
        <a:p>
          <a:endParaRPr lang="en-US"/>
        </a:p>
      </dgm:t>
    </dgm:pt>
    <dgm:pt modelId="{05509AEA-773C-4C29-A6A0-221DC964FD1F}" type="pres">
      <dgm:prSet presAssocID="{32FB51B0-D924-49B9-97E7-7DAB8E85093D}" presName="descendantText" presStyleLbl="alignAcc1" presStyleIdx="1" presStyleCnt="3">
        <dgm:presLayoutVars>
          <dgm:bulletEnabled val="1"/>
        </dgm:presLayoutVars>
      </dgm:prSet>
      <dgm:spPr/>
      <dgm:t>
        <a:bodyPr/>
        <a:lstStyle/>
        <a:p>
          <a:endParaRPr lang="en-US"/>
        </a:p>
      </dgm:t>
    </dgm:pt>
    <dgm:pt modelId="{0DC1480B-1285-4664-A081-02DED96C09F8}" type="pres">
      <dgm:prSet presAssocID="{4DF548E0-19CE-44C4-A3FF-83343B348190}" presName="sp" presStyleCnt="0"/>
      <dgm:spPr/>
    </dgm:pt>
    <dgm:pt modelId="{37B63F36-0E34-4C3C-A1FF-0B8DC1D4A4C2}" type="pres">
      <dgm:prSet presAssocID="{CEA12DEB-3F4D-4E7B-A016-8BC5841885C4}" presName="composite" presStyleCnt="0"/>
      <dgm:spPr/>
    </dgm:pt>
    <dgm:pt modelId="{811722EC-6591-4DC5-AA00-FA8A647E15C1}" type="pres">
      <dgm:prSet presAssocID="{CEA12DEB-3F4D-4E7B-A016-8BC5841885C4}" presName="parentText" presStyleLbl="alignNode1" presStyleIdx="2" presStyleCnt="3">
        <dgm:presLayoutVars>
          <dgm:chMax val="1"/>
          <dgm:bulletEnabled val="1"/>
        </dgm:presLayoutVars>
      </dgm:prSet>
      <dgm:spPr/>
      <dgm:t>
        <a:bodyPr/>
        <a:lstStyle/>
        <a:p>
          <a:endParaRPr lang="en-US"/>
        </a:p>
      </dgm:t>
    </dgm:pt>
    <dgm:pt modelId="{56B40389-DCB1-4396-A12B-00BC4B1A29E6}" type="pres">
      <dgm:prSet presAssocID="{CEA12DEB-3F4D-4E7B-A016-8BC5841885C4}" presName="descendantText" presStyleLbl="alignAcc1" presStyleIdx="2" presStyleCnt="3">
        <dgm:presLayoutVars>
          <dgm:bulletEnabled val="1"/>
        </dgm:presLayoutVars>
      </dgm:prSet>
      <dgm:spPr/>
      <dgm:t>
        <a:bodyPr/>
        <a:lstStyle/>
        <a:p>
          <a:endParaRPr lang="en-US"/>
        </a:p>
      </dgm:t>
    </dgm:pt>
  </dgm:ptLst>
  <dgm:cxnLst>
    <dgm:cxn modelId="{010EA74B-EFCD-4684-8829-304E2E8D8FE1}" srcId="{938B5F45-A094-4D19-B28C-801EE710D0EC}" destId="{CEA12DEB-3F4D-4E7B-A016-8BC5841885C4}" srcOrd="2" destOrd="0" parTransId="{46890D29-FF3C-4826-A075-99D64F17D649}" sibTransId="{C04544A7-FE68-4B04-87FD-757FCB899E19}"/>
    <dgm:cxn modelId="{7711350B-D0A1-414A-B89C-529A91CBD14F}" type="presOf" srcId="{41F21D5E-75A5-4B95-A1D6-6C228F1312F8}" destId="{05509AEA-773C-4C29-A6A0-221DC964FD1F}" srcOrd="0" destOrd="1" presId="urn:microsoft.com/office/officeart/2005/8/layout/chevron2"/>
    <dgm:cxn modelId="{518D0FCD-8E02-4819-A91D-98A677F04C38}" srcId="{CE682F86-923F-495D-B826-6A4210303542}" destId="{E7CD2611-DC45-4F92-BECD-DD2BB00733EF}" srcOrd="0" destOrd="0" parTransId="{C09EBC19-E8A1-4C52-81EE-DA7A9ECDC6AB}" sibTransId="{B64BEDD0-C3B3-4AB1-A721-87F8BA6E78A1}"/>
    <dgm:cxn modelId="{8CD28CFF-3D67-45E6-A029-D1EBF0A82ADF}" type="presOf" srcId="{DA6EB7B7-1E7F-4580-B7F2-F917B3849388}" destId="{56B40389-DCB1-4396-A12B-00BC4B1A29E6}" srcOrd="0" destOrd="2" presId="urn:microsoft.com/office/officeart/2005/8/layout/chevron2"/>
    <dgm:cxn modelId="{8B25DD4D-8117-4DA3-8C91-609A5BBF6E31}" srcId="{938B5F45-A094-4D19-B28C-801EE710D0EC}" destId="{32FB51B0-D924-49B9-97E7-7DAB8E85093D}" srcOrd="1" destOrd="0" parTransId="{238F2D1F-3F35-4387-AC3D-F45A45D8FDFB}" sibTransId="{4DF548E0-19CE-44C4-A3FF-83343B348190}"/>
    <dgm:cxn modelId="{2CB8CCE8-46BB-4F56-8C2B-17E5C96341D3}" srcId="{CEA12DEB-3F4D-4E7B-A016-8BC5841885C4}" destId="{BA988730-BDE6-49AC-9784-8362A35BF8D9}" srcOrd="1" destOrd="0" parTransId="{222B4595-228D-47A9-A79E-1938AFA7BDD5}" sibTransId="{C4C466F7-8BB7-48A3-B589-ADFE5B98B4DC}"/>
    <dgm:cxn modelId="{A31D804A-C3C2-47FF-96FC-6DF31F62F206}" type="presOf" srcId="{E7CD2611-DC45-4F92-BECD-DD2BB00733EF}" destId="{AF09F635-1853-48F3-BD26-1F133210B2A1}" srcOrd="0" destOrd="0" presId="urn:microsoft.com/office/officeart/2005/8/layout/chevron2"/>
    <dgm:cxn modelId="{35238BB9-AC98-4789-8435-45356AE66669}" type="presOf" srcId="{FC8056B0-F990-4609-9E29-AF5F76F763A0}" destId="{56B40389-DCB1-4396-A12B-00BC4B1A29E6}" srcOrd="0" destOrd="0" presId="urn:microsoft.com/office/officeart/2005/8/layout/chevron2"/>
    <dgm:cxn modelId="{83F66CCE-91DD-4569-A0B6-D4A60E26FE2F}" srcId="{32FB51B0-D924-49B9-97E7-7DAB8E85093D}" destId="{70C0377F-AECC-47B3-A88E-876DBF6BC606}" srcOrd="2" destOrd="0" parTransId="{350723B5-0F0A-4D5C-A85D-89875AF43186}" sibTransId="{AE03A56C-571C-4822-A1E9-7CAA70265BCE}"/>
    <dgm:cxn modelId="{33994D43-C99F-4A8D-A7D4-1C0D0C80B3CB}" srcId="{CE682F86-923F-495D-B826-6A4210303542}" destId="{F85BE6C3-49D7-4A37-81BD-81A0DA85877F}" srcOrd="1" destOrd="0" parTransId="{EAEEC254-2E0B-4FE4-A5CB-943CF5443602}" sibTransId="{19F2C90F-FA66-4F2B-9953-E1EB60CB853D}"/>
    <dgm:cxn modelId="{52FE5B72-275A-4048-879C-91EC7B77063D}" srcId="{32FB51B0-D924-49B9-97E7-7DAB8E85093D}" destId="{D269894C-2FF2-470D-9719-DB406962E547}" srcOrd="0" destOrd="0" parTransId="{18CE11D8-A820-4B77-8B4C-1FE3FD00560C}" sibTransId="{85356C6E-8EC9-4072-8257-A3333516C072}"/>
    <dgm:cxn modelId="{EF7BD6F8-0F29-4294-A69F-7532835A1D33}" srcId="{CE682F86-923F-495D-B826-6A4210303542}" destId="{5490E910-8A10-4928-8FA0-E8197D17E694}" srcOrd="2" destOrd="0" parTransId="{4B7C0C4A-D594-413E-A6AD-6B18A61A8AFB}" sibTransId="{3F56F869-7CD6-4E60-AEBA-5AD495FA1C6D}"/>
    <dgm:cxn modelId="{3CCC8906-1223-46EE-AF8A-80CF4A6B32AD}" srcId="{938B5F45-A094-4D19-B28C-801EE710D0EC}" destId="{CE682F86-923F-495D-B826-6A4210303542}" srcOrd="0" destOrd="0" parTransId="{2DF4670D-7F6F-4225-8859-47734DBDA3D7}" sibTransId="{37D5D561-970C-4A5E-82F5-E07D3A406CEF}"/>
    <dgm:cxn modelId="{56EAF9E4-5FD6-4FFE-B77E-B2AF56AFFB57}" type="presOf" srcId="{70C0377F-AECC-47B3-A88E-876DBF6BC606}" destId="{05509AEA-773C-4C29-A6A0-221DC964FD1F}" srcOrd="0" destOrd="2" presId="urn:microsoft.com/office/officeart/2005/8/layout/chevron2"/>
    <dgm:cxn modelId="{C30B006D-588C-42ED-BC47-C3D725AB54A4}" srcId="{CEA12DEB-3F4D-4E7B-A016-8BC5841885C4}" destId="{FC8056B0-F990-4609-9E29-AF5F76F763A0}" srcOrd="0" destOrd="0" parTransId="{1E504821-33A1-4745-AC0E-FC0B7093418C}" sibTransId="{A6B1A343-1FD5-4DCA-9783-60AD98A77FD9}"/>
    <dgm:cxn modelId="{5300B860-4296-4A63-9C12-F248AF1EA18C}" type="presOf" srcId="{938B5F45-A094-4D19-B28C-801EE710D0EC}" destId="{C626B956-7614-4997-AA7A-84D885E5380F}" srcOrd="0" destOrd="0" presId="urn:microsoft.com/office/officeart/2005/8/layout/chevron2"/>
    <dgm:cxn modelId="{69EBE239-F757-4E87-AEE8-29831268F7B4}" type="presOf" srcId="{F85BE6C3-49D7-4A37-81BD-81A0DA85877F}" destId="{AF09F635-1853-48F3-BD26-1F133210B2A1}" srcOrd="0" destOrd="1" presId="urn:microsoft.com/office/officeart/2005/8/layout/chevron2"/>
    <dgm:cxn modelId="{6B29E00F-5723-439F-B78C-CBE24C3B5AAE}" type="presOf" srcId="{D269894C-2FF2-470D-9719-DB406962E547}" destId="{05509AEA-773C-4C29-A6A0-221DC964FD1F}" srcOrd="0" destOrd="0" presId="urn:microsoft.com/office/officeart/2005/8/layout/chevron2"/>
    <dgm:cxn modelId="{0980CE25-FBEA-490B-BB97-25C461A267BB}" type="presOf" srcId="{32FB51B0-D924-49B9-97E7-7DAB8E85093D}" destId="{7E457BE4-D808-4524-911F-8D17FA26EEC4}" srcOrd="0" destOrd="0" presId="urn:microsoft.com/office/officeart/2005/8/layout/chevron2"/>
    <dgm:cxn modelId="{AF031B45-092B-45FD-893F-E10B13D4B900}" srcId="{CEA12DEB-3F4D-4E7B-A016-8BC5841885C4}" destId="{DA6EB7B7-1E7F-4580-B7F2-F917B3849388}" srcOrd="2" destOrd="0" parTransId="{B98FEDA4-E0F6-49A6-A067-64E9F3ACBA55}" sibTransId="{50016EC0-7192-4432-B50B-6F5A89E3E3E3}"/>
    <dgm:cxn modelId="{9D022198-4623-4203-B78D-EA5E72C167F6}" type="presOf" srcId="{CEA12DEB-3F4D-4E7B-A016-8BC5841885C4}" destId="{811722EC-6591-4DC5-AA00-FA8A647E15C1}" srcOrd="0" destOrd="0" presId="urn:microsoft.com/office/officeart/2005/8/layout/chevron2"/>
    <dgm:cxn modelId="{06B892AC-7D45-439F-A401-C774D397E276}" type="presOf" srcId="{CE682F86-923F-495D-B826-6A4210303542}" destId="{02784B70-31F7-4103-83C9-EEA857D89FCF}" srcOrd="0" destOrd="0" presId="urn:microsoft.com/office/officeart/2005/8/layout/chevron2"/>
    <dgm:cxn modelId="{4104B077-9CC2-4A38-A7CD-FC342079650D}" type="presOf" srcId="{5490E910-8A10-4928-8FA0-E8197D17E694}" destId="{AF09F635-1853-48F3-BD26-1F133210B2A1}" srcOrd="0" destOrd="2" presId="urn:microsoft.com/office/officeart/2005/8/layout/chevron2"/>
    <dgm:cxn modelId="{9C6B7CC7-1C41-4BD9-A509-3295F0D3B998}" srcId="{32FB51B0-D924-49B9-97E7-7DAB8E85093D}" destId="{41F21D5E-75A5-4B95-A1D6-6C228F1312F8}" srcOrd="1" destOrd="0" parTransId="{57910E1C-2E27-4069-983C-5D34AFE6D852}" sibTransId="{B4FB1732-F3DB-4609-A3F7-C5969CB66809}"/>
    <dgm:cxn modelId="{38125F2A-7920-4E07-A3E5-7E4C4EFE5929}" type="presOf" srcId="{BA988730-BDE6-49AC-9784-8362A35BF8D9}" destId="{56B40389-DCB1-4396-A12B-00BC4B1A29E6}" srcOrd="0" destOrd="1" presId="urn:microsoft.com/office/officeart/2005/8/layout/chevron2"/>
    <dgm:cxn modelId="{41F8D200-5502-4C97-AF24-963DB2D6C974}" type="presParOf" srcId="{C626B956-7614-4997-AA7A-84D885E5380F}" destId="{75CC798D-A761-4556-BA07-3121682979CE}" srcOrd="0" destOrd="0" presId="urn:microsoft.com/office/officeart/2005/8/layout/chevron2"/>
    <dgm:cxn modelId="{AA02A95C-D3DF-4462-8482-B62F760009B6}" type="presParOf" srcId="{75CC798D-A761-4556-BA07-3121682979CE}" destId="{02784B70-31F7-4103-83C9-EEA857D89FCF}" srcOrd="0" destOrd="0" presId="urn:microsoft.com/office/officeart/2005/8/layout/chevron2"/>
    <dgm:cxn modelId="{D9C4EC23-4518-44C2-ADA1-A23A693C8092}" type="presParOf" srcId="{75CC798D-A761-4556-BA07-3121682979CE}" destId="{AF09F635-1853-48F3-BD26-1F133210B2A1}" srcOrd="1" destOrd="0" presId="urn:microsoft.com/office/officeart/2005/8/layout/chevron2"/>
    <dgm:cxn modelId="{D95F0330-B047-4B9D-9C8F-303BBD0F8596}" type="presParOf" srcId="{C626B956-7614-4997-AA7A-84D885E5380F}" destId="{E6D71C5E-37CB-499F-9833-A0DE68E67D71}" srcOrd="1" destOrd="0" presId="urn:microsoft.com/office/officeart/2005/8/layout/chevron2"/>
    <dgm:cxn modelId="{A40D3762-6460-46E7-AFE1-AD2C2279F5D0}" type="presParOf" srcId="{C626B956-7614-4997-AA7A-84D885E5380F}" destId="{DA9DDC20-C631-4E70-8BE8-456CBABD35FD}" srcOrd="2" destOrd="0" presId="urn:microsoft.com/office/officeart/2005/8/layout/chevron2"/>
    <dgm:cxn modelId="{DBE77790-7D7A-4439-B276-9825172BB935}" type="presParOf" srcId="{DA9DDC20-C631-4E70-8BE8-456CBABD35FD}" destId="{7E457BE4-D808-4524-911F-8D17FA26EEC4}" srcOrd="0" destOrd="0" presId="urn:microsoft.com/office/officeart/2005/8/layout/chevron2"/>
    <dgm:cxn modelId="{74F2471E-B379-47E0-95C9-5E9BC0DBE420}" type="presParOf" srcId="{DA9DDC20-C631-4E70-8BE8-456CBABD35FD}" destId="{05509AEA-773C-4C29-A6A0-221DC964FD1F}" srcOrd="1" destOrd="0" presId="urn:microsoft.com/office/officeart/2005/8/layout/chevron2"/>
    <dgm:cxn modelId="{74181878-95B3-4DA3-B2C3-5F53161AA68F}" type="presParOf" srcId="{C626B956-7614-4997-AA7A-84D885E5380F}" destId="{0DC1480B-1285-4664-A081-02DED96C09F8}" srcOrd="3" destOrd="0" presId="urn:microsoft.com/office/officeart/2005/8/layout/chevron2"/>
    <dgm:cxn modelId="{9CB017E6-DD34-4E1A-8CDB-6D8BAEB0B5FD}" type="presParOf" srcId="{C626B956-7614-4997-AA7A-84D885E5380F}" destId="{37B63F36-0E34-4C3C-A1FF-0B8DC1D4A4C2}" srcOrd="4" destOrd="0" presId="urn:microsoft.com/office/officeart/2005/8/layout/chevron2"/>
    <dgm:cxn modelId="{8337295F-D721-4A7A-B07E-610692C8B853}" type="presParOf" srcId="{37B63F36-0E34-4C3C-A1FF-0B8DC1D4A4C2}" destId="{811722EC-6591-4DC5-AA00-FA8A647E15C1}" srcOrd="0" destOrd="0" presId="urn:microsoft.com/office/officeart/2005/8/layout/chevron2"/>
    <dgm:cxn modelId="{E7DF00F8-9F10-4C5E-8C42-40ECAEB20162}" type="presParOf" srcId="{37B63F36-0E34-4C3C-A1FF-0B8DC1D4A4C2}" destId="{56B40389-DCB1-4396-A12B-00BC4B1A29E6}"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FEF3F5-F700-4692-BBF0-89C1135A7EE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DD6D6EC-6928-48BC-A328-DDFA76968DA1}">
      <dgm:prSet phldrT="[Text]"/>
      <dgm:spPr/>
      <dgm:t>
        <a:bodyPr/>
        <a:lstStyle/>
        <a:p>
          <a:r>
            <a:rPr lang="fa-IR" dirty="0" smtClean="0"/>
            <a:t>مرحله هفتم </a:t>
          </a:r>
          <a:endParaRPr lang="en-US" dirty="0"/>
        </a:p>
      </dgm:t>
    </dgm:pt>
    <dgm:pt modelId="{AEEADED3-5092-4AD0-9645-55A2F82B06CF}" type="parTrans" cxnId="{FE45AC0E-BC9C-4E89-818F-4794793B0E16}">
      <dgm:prSet/>
      <dgm:spPr/>
      <dgm:t>
        <a:bodyPr/>
        <a:lstStyle/>
        <a:p>
          <a:endParaRPr lang="en-US"/>
        </a:p>
      </dgm:t>
    </dgm:pt>
    <dgm:pt modelId="{3A2464D7-2CEA-4BB1-B299-4CBA55A431C2}" type="sibTrans" cxnId="{FE45AC0E-BC9C-4E89-818F-4794793B0E16}">
      <dgm:prSet/>
      <dgm:spPr/>
      <dgm:t>
        <a:bodyPr/>
        <a:lstStyle/>
        <a:p>
          <a:endParaRPr lang="en-US"/>
        </a:p>
      </dgm:t>
    </dgm:pt>
    <dgm:pt modelId="{BD697C7C-CEA6-45F9-8400-6F4286E0EF8E}">
      <dgm:prSet phldrT="[Text]" phldr="1" custT="1"/>
      <dgm:spPr/>
      <dgm:t>
        <a:bodyPr/>
        <a:lstStyle/>
        <a:p>
          <a:pPr algn="r" rtl="1"/>
          <a:endParaRPr lang="en-US" sz="3600">
            <a:cs typeface="B Nazanin" pitchFamily="2" charset="-78"/>
          </a:endParaRPr>
        </a:p>
      </dgm:t>
    </dgm:pt>
    <dgm:pt modelId="{BBE36B5B-3F4A-4986-A584-7F46E206CB38}" type="parTrans" cxnId="{08E3378B-C13D-4859-80F5-CEC29D7E512E}">
      <dgm:prSet/>
      <dgm:spPr/>
      <dgm:t>
        <a:bodyPr/>
        <a:lstStyle/>
        <a:p>
          <a:endParaRPr lang="en-US"/>
        </a:p>
      </dgm:t>
    </dgm:pt>
    <dgm:pt modelId="{45C02060-A3CE-4851-B091-B6633F269F28}" type="sibTrans" cxnId="{08E3378B-C13D-4859-80F5-CEC29D7E512E}">
      <dgm:prSet/>
      <dgm:spPr/>
      <dgm:t>
        <a:bodyPr/>
        <a:lstStyle/>
        <a:p>
          <a:endParaRPr lang="en-US"/>
        </a:p>
      </dgm:t>
    </dgm:pt>
    <dgm:pt modelId="{C9E0E437-9FF7-4A57-AC66-928891B7C963}">
      <dgm:prSet phldrT="[Text]" phldr="1" custT="1"/>
      <dgm:spPr/>
      <dgm:t>
        <a:bodyPr/>
        <a:lstStyle/>
        <a:p>
          <a:pPr algn="r" rtl="1"/>
          <a:endParaRPr lang="en-US" sz="3600" dirty="0">
            <a:cs typeface="B Nazanin" pitchFamily="2" charset="-78"/>
          </a:endParaRPr>
        </a:p>
      </dgm:t>
    </dgm:pt>
    <dgm:pt modelId="{45D44600-4CF5-4D21-B3B0-1189A78B49A6}" type="parTrans" cxnId="{299C57A4-8CDC-496D-8974-51A8B3673A7E}">
      <dgm:prSet/>
      <dgm:spPr/>
      <dgm:t>
        <a:bodyPr/>
        <a:lstStyle/>
        <a:p>
          <a:endParaRPr lang="en-US"/>
        </a:p>
      </dgm:t>
    </dgm:pt>
    <dgm:pt modelId="{6EA35821-CFE8-486C-A3E4-ED7C9B8CA97A}" type="sibTrans" cxnId="{299C57A4-8CDC-496D-8974-51A8B3673A7E}">
      <dgm:prSet/>
      <dgm:spPr/>
      <dgm:t>
        <a:bodyPr/>
        <a:lstStyle/>
        <a:p>
          <a:endParaRPr lang="en-US"/>
        </a:p>
      </dgm:t>
    </dgm:pt>
    <dgm:pt modelId="{AF3B1C2D-0709-4ED5-B215-DCEFEF82AF01}">
      <dgm:prSet phldrT="[Text]"/>
      <dgm:spPr/>
      <dgm:t>
        <a:bodyPr/>
        <a:lstStyle/>
        <a:p>
          <a:r>
            <a:rPr lang="fa-IR" dirty="0" smtClean="0"/>
            <a:t>مرحله هشتم </a:t>
          </a:r>
          <a:endParaRPr lang="en-US" dirty="0"/>
        </a:p>
      </dgm:t>
    </dgm:pt>
    <dgm:pt modelId="{F5B7D542-97E6-4C54-BD39-AF865D00FB9E}" type="parTrans" cxnId="{4AFD5880-B434-4491-85D6-0611E57591D2}">
      <dgm:prSet/>
      <dgm:spPr/>
      <dgm:t>
        <a:bodyPr/>
        <a:lstStyle/>
        <a:p>
          <a:endParaRPr lang="en-US"/>
        </a:p>
      </dgm:t>
    </dgm:pt>
    <dgm:pt modelId="{5C15BA12-4DF3-4E88-A59B-C06EFC81119D}" type="sibTrans" cxnId="{4AFD5880-B434-4491-85D6-0611E57591D2}">
      <dgm:prSet/>
      <dgm:spPr/>
      <dgm:t>
        <a:bodyPr/>
        <a:lstStyle/>
        <a:p>
          <a:endParaRPr lang="en-US"/>
        </a:p>
      </dgm:t>
    </dgm:pt>
    <dgm:pt modelId="{EDDA658C-7A23-44CB-B310-BF4515C71238}">
      <dgm:prSet phldrT="[Text]" custT="1"/>
      <dgm:spPr/>
      <dgm:t>
        <a:bodyPr/>
        <a:lstStyle/>
        <a:p>
          <a:pPr algn="r" rtl="1"/>
          <a:r>
            <a:rPr lang="fa-IR" sz="3600" b="1" dirty="0" smtClean="0">
              <a:cs typeface="B Nazanin" pitchFamily="2" charset="-78"/>
            </a:rPr>
            <a:t>اجرا </a:t>
          </a:r>
          <a:endParaRPr lang="en-US" sz="3600" b="1" dirty="0">
            <a:cs typeface="B Nazanin" pitchFamily="2" charset="-78"/>
          </a:endParaRPr>
        </a:p>
      </dgm:t>
    </dgm:pt>
    <dgm:pt modelId="{7A50244A-6E15-4619-B49E-DCD25DCC34F3}" type="parTrans" cxnId="{5DD68C04-E641-4D09-8DC2-CDCCF7733F2C}">
      <dgm:prSet/>
      <dgm:spPr/>
      <dgm:t>
        <a:bodyPr/>
        <a:lstStyle/>
        <a:p>
          <a:endParaRPr lang="en-US"/>
        </a:p>
      </dgm:t>
    </dgm:pt>
    <dgm:pt modelId="{2B4E5A1C-6A05-4CC5-9B36-887490D18CB4}" type="sibTrans" cxnId="{5DD68C04-E641-4D09-8DC2-CDCCF7733F2C}">
      <dgm:prSet/>
      <dgm:spPr/>
      <dgm:t>
        <a:bodyPr/>
        <a:lstStyle/>
        <a:p>
          <a:endParaRPr lang="en-US"/>
        </a:p>
      </dgm:t>
    </dgm:pt>
    <dgm:pt modelId="{43D32721-554E-4200-BF0F-14C0CF2ADA26}">
      <dgm:prSet phldrT="[Text]"/>
      <dgm:spPr/>
      <dgm:t>
        <a:bodyPr/>
        <a:lstStyle/>
        <a:p>
          <a:r>
            <a:rPr lang="fa-IR" dirty="0" smtClean="0"/>
            <a:t>مرحله نهم </a:t>
          </a:r>
          <a:endParaRPr lang="en-US" dirty="0"/>
        </a:p>
      </dgm:t>
    </dgm:pt>
    <dgm:pt modelId="{CDB7DA58-8D30-4D65-BBD5-35CAB34C661E}" type="parTrans" cxnId="{9BF6F169-43F1-4A7E-BA54-AEBAFC4DC2A6}">
      <dgm:prSet/>
      <dgm:spPr/>
      <dgm:t>
        <a:bodyPr/>
        <a:lstStyle/>
        <a:p>
          <a:endParaRPr lang="en-US"/>
        </a:p>
      </dgm:t>
    </dgm:pt>
    <dgm:pt modelId="{81EDA629-5298-4C34-8D65-CB01E3D45CE4}" type="sibTrans" cxnId="{9BF6F169-43F1-4A7E-BA54-AEBAFC4DC2A6}">
      <dgm:prSet/>
      <dgm:spPr/>
      <dgm:t>
        <a:bodyPr/>
        <a:lstStyle/>
        <a:p>
          <a:endParaRPr lang="en-US"/>
        </a:p>
      </dgm:t>
    </dgm:pt>
    <dgm:pt modelId="{2E0F8831-A275-4281-8C56-1D355F38529A}">
      <dgm:prSet phldrT="[Text]" custT="1"/>
      <dgm:spPr/>
      <dgm:t>
        <a:bodyPr/>
        <a:lstStyle/>
        <a:p>
          <a:pPr algn="r" rtl="1"/>
          <a:r>
            <a:rPr lang="fa-IR" sz="3200" b="1" dirty="0" smtClean="0">
              <a:cs typeface="B Nazanin" pitchFamily="2" charset="-78"/>
            </a:rPr>
            <a:t>ممیزی و صدور گواهینامه </a:t>
          </a:r>
          <a:endParaRPr lang="en-US" sz="3200" b="1" dirty="0">
            <a:cs typeface="B Nazanin" pitchFamily="2" charset="-78"/>
          </a:endParaRPr>
        </a:p>
      </dgm:t>
    </dgm:pt>
    <dgm:pt modelId="{048466F0-FEDA-4A72-BB47-8206ED64BCCB}" type="parTrans" cxnId="{4C5560A4-3742-4B00-8378-7B59575423F9}">
      <dgm:prSet/>
      <dgm:spPr/>
      <dgm:t>
        <a:bodyPr/>
        <a:lstStyle/>
        <a:p>
          <a:endParaRPr lang="en-US"/>
        </a:p>
      </dgm:t>
    </dgm:pt>
    <dgm:pt modelId="{395530BB-892E-449B-8AF9-883DC30F91A6}" type="sibTrans" cxnId="{4C5560A4-3742-4B00-8378-7B59575423F9}">
      <dgm:prSet/>
      <dgm:spPr/>
      <dgm:t>
        <a:bodyPr/>
        <a:lstStyle/>
        <a:p>
          <a:endParaRPr lang="en-US"/>
        </a:p>
      </dgm:t>
    </dgm:pt>
    <dgm:pt modelId="{C9B4EE18-4407-4AE8-BACC-8DBBACB90151}">
      <dgm:prSet custT="1"/>
      <dgm:spPr/>
      <dgm:t>
        <a:bodyPr/>
        <a:lstStyle/>
        <a:p>
          <a:pPr algn="r" rtl="1"/>
          <a:r>
            <a:rPr lang="fa-IR" sz="3600" b="1" dirty="0" smtClean="0">
              <a:cs typeface="B Nazanin" pitchFamily="2" charset="-78"/>
            </a:rPr>
            <a:t>تعیین پروژه </a:t>
          </a:r>
          <a:r>
            <a:rPr lang="fa-IR" sz="2800" b="1" dirty="0" smtClean="0">
              <a:cs typeface="B Nazanin" pitchFamily="2" charset="-78"/>
            </a:rPr>
            <a:t>ها</a:t>
          </a:r>
          <a:r>
            <a:rPr lang="fa-IR" sz="3200" b="1" dirty="0" smtClean="0">
              <a:cs typeface="B Nazanin" pitchFamily="2" charset="-78"/>
            </a:rPr>
            <a:t>ی بهبود</a:t>
          </a:r>
          <a:endParaRPr lang="en-US" sz="3600" dirty="0">
            <a:cs typeface="B Nazanin" pitchFamily="2" charset="-78"/>
          </a:endParaRPr>
        </a:p>
      </dgm:t>
    </dgm:pt>
    <dgm:pt modelId="{1128C3A4-C892-44FF-8B2B-A3F47AEFDD3B}" type="parTrans" cxnId="{DE942117-A116-46A0-B4D1-4A6EABA93C25}">
      <dgm:prSet/>
      <dgm:spPr/>
      <dgm:t>
        <a:bodyPr/>
        <a:lstStyle/>
        <a:p>
          <a:endParaRPr lang="en-US"/>
        </a:p>
      </dgm:t>
    </dgm:pt>
    <dgm:pt modelId="{38E92FB7-0768-41B7-A881-7B21EE2F749B}" type="sibTrans" cxnId="{DE942117-A116-46A0-B4D1-4A6EABA93C25}">
      <dgm:prSet/>
      <dgm:spPr/>
      <dgm:t>
        <a:bodyPr/>
        <a:lstStyle/>
        <a:p>
          <a:endParaRPr lang="en-US"/>
        </a:p>
      </dgm:t>
    </dgm:pt>
    <dgm:pt modelId="{AE20CDDB-673B-4E3D-960A-1B45E4B3D67C}" type="pres">
      <dgm:prSet presAssocID="{01FEF3F5-F700-4692-BBF0-89C1135A7EEC}" presName="linearFlow" presStyleCnt="0">
        <dgm:presLayoutVars>
          <dgm:dir/>
          <dgm:animLvl val="lvl"/>
          <dgm:resizeHandles val="exact"/>
        </dgm:presLayoutVars>
      </dgm:prSet>
      <dgm:spPr/>
      <dgm:t>
        <a:bodyPr/>
        <a:lstStyle/>
        <a:p>
          <a:endParaRPr lang="en-US"/>
        </a:p>
      </dgm:t>
    </dgm:pt>
    <dgm:pt modelId="{1E49E025-F112-4B34-A397-D305556DCE60}" type="pres">
      <dgm:prSet presAssocID="{2DD6D6EC-6928-48BC-A328-DDFA76968DA1}" presName="composite" presStyleCnt="0"/>
      <dgm:spPr/>
    </dgm:pt>
    <dgm:pt modelId="{0AC5A70B-7FC4-421D-B6CC-4C611B0D1308}" type="pres">
      <dgm:prSet presAssocID="{2DD6D6EC-6928-48BC-A328-DDFA76968DA1}" presName="parentText" presStyleLbl="alignNode1" presStyleIdx="0" presStyleCnt="3">
        <dgm:presLayoutVars>
          <dgm:chMax val="1"/>
          <dgm:bulletEnabled val="1"/>
        </dgm:presLayoutVars>
      </dgm:prSet>
      <dgm:spPr/>
      <dgm:t>
        <a:bodyPr/>
        <a:lstStyle/>
        <a:p>
          <a:endParaRPr lang="en-US"/>
        </a:p>
      </dgm:t>
    </dgm:pt>
    <dgm:pt modelId="{DAC23A5F-11CF-46B7-8DE1-B53DCB914F17}" type="pres">
      <dgm:prSet presAssocID="{2DD6D6EC-6928-48BC-A328-DDFA76968DA1}" presName="descendantText" presStyleLbl="alignAcc1" presStyleIdx="0" presStyleCnt="3">
        <dgm:presLayoutVars>
          <dgm:bulletEnabled val="1"/>
        </dgm:presLayoutVars>
      </dgm:prSet>
      <dgm:spPr/>
      <dgm:t>
        <a:bodyPr/>
        <a:lstStyle/>
        <a:p>
          <a:endParaRPr lang="en-US"/>
        </a:p>
      </dgm:t>
    </dgm:pt>
    <dgm:pt modelId="{C635376A-D5EE-44A3-8460-1CDA84AE40E9}" type="pres">
      <dgm:prSet presAssocID="{3A2464D7-2CEA-4BB1-B299-4CBA55A431C2}" presName="sp" presStyleCnt="0"/>
      <dgm:spPr/>
    </dgm:pt>
    <dgm:pt modelId="{3923F957-9DD3-4453-8EFB-92475F09ED6C}" type="pres">
      <dgm:prSet presAssocID="{AF3B1C2D-0709-4ED5-B215-DCEFEF82AF01}" presName="composite" presStyleCnt="0"/>
      <dgm:spPr/>
    </dgm:pt>
    <dgm:pt modelId="{EEE38079-0938-443E-BC4D-778AE5ACA133}" type="pres">
      <dgm:prSet presAssocID="{AF3B1C2D-0709-4ED5-B215-DCEFEF82AF01}" presName="parentText" presStyleLbl="alignNode1" presStyleIdx="1" presStyleCnt="3">
        <dgm:presLayoutVars>
          <dgm:chMax val="1"/>
          <dgm:bulletEnabled val="1"/>
        </dgm:presLayoutVars>
      </dgm:prSet>
      <dgm:spPr/>
      <dgm:t>
        <a:bodyPr/>
        <a:lstStyle/>
        <a:p>
          <a:endParaRPr lang="en-US"/>
        </a:p>
      </dgm:t>
    </dgm:pt>
    <dgm:pt modelId="{6A71C65C-4E83-4F97-92AE-34EE5F1A23C6}" type="pres">
      <dgm:prSet presAssocID="{AF3B1C2D-0709-4ED5-B215-DCEFEF82AF01}" presName="descendantText" presStyleLbl="alignAcc1" presStyleIdx="1" presStyleCnt="3">
        <dgm:presLayoutVars>
          <dgm:bulletEnabled val="1"/>
        </dgm:presLayoutVars>
      </dgm:prSet>
      <dgm:spPr/>
      <dgm:t>
        <a:bodyPr/>
        <a:lstStyle/>
        <a:p>
          <a:endParaRPr lang="en-US"/>
        </a:p>
      </dgm:t>
    </dgm:pt>
    <dgm:pt modelId="{374B32BB-2579-4A6D-9574-8EED1D5C65D1}" type="pres">
      <dgm:prSet presAssocID="{5C15BA12-4DF3-4E88-A59B-C06EFC81119D}" presName="sp" presStyleCnt="0"/>
      <dgm:spPr/>
    </dgm:pt>
    <dgm:pt modelId="{7314012A-D2FA-4161-86E4-BB35B0787638}" type="pres">
      <dgm:prSet presAssocID="{43D32721-554E-4200-BF0F-14C0CF2ADA26}" presName="composite" presStyleCnt="0"/>
      <dgm:spPr/>
    </dgm:pt>
    <dgm:pt modelId="{5F702553-038A-4985-AF1A-A292F2667181}" type="pres">
      <dgm:prSet presAssocID="{43D32721-554E-4200-BF0F-14C0CF2ADA26}" presName="parentText" presStyleLbl="alignNode1" presStyleIdx="2" presStyleCnt="3">
        <dgm:presLayoutVars>
          <dgm:chMax val="1"/>
          <dgm:bulletEnabled val="1"/>
        </dgm:presLayoutVars>
      </dgm:prSet>
      <dgm:spPr/>
      <dgm:t>
        <a:bodyPr/>
        <a:lstStyle/>
        <a:p>
          <a:endParaRPr lang="en-US"/>
        </a:p>
      </dgm:t>
    </dgm:pt>
    <dgm:pt modelId="{9011A248-804E-4F0C-8AAE-CF5A877FBB65}" type="pres">
      <dgm:prSet presAssocID="{43D32721-554E-4200-BF0F-14C0CF2ADA26}" presName="descendantText" presStyleLbl="alignAcc1" presStyleIdx="2" presStyleCnt="3">
        <dgm:presLayoutVars>
          <dgm:bulletEnabled val="1"/>
        </dgm:presLayoutVars>
      </dgm:prSet>
      <dgm:spPr/>
      <dgm:t>
        <a:bodyPr/>
        <a:lstStyle/>
        <a:p>
          <a:endParaRPr lang="en-US"/>
        </a:p>
      </dgm:t>
    </dgm:pt>
  </dgm:ptLst>
  <dgm:cxnLst>
    <dgm:cxn modelId="{1CF3EDE5-55CB-4F11-B11D-EDC6EBB9E9E1}" type="presOf" srcId="{C9E0E437-9FF7-4A57-AC66-928891B7C963}" destId="{DAC23A5F-11CF-46B7-8DE1-B53DCB914F17}" srcOrd="0" destOrd="2" presId="urn:microsoft.com/office/officeart/2005/8/layout/chevron2"/>
    <dgm:cxn modelId="{DE942117-A116-46A0-B4D1-4A6EABA93C25}" srcId="{2DD6D6EC-6928-48BC-A328-DDFA76968DA1}" destId="{C9B4EE18-4407-4AE8-BACC-8DBBACB90151}" srcOrd="1" destOrd="0" parTransId="{1128C3A4-C892-44FF-8B2B-A3F47AEFDD3B}" sibTransId="{38E92FB7-0768-41B7-A881-7B21EE2F749B}"/>
    <dgm:cxn modelId="{DAA7A1BC-E0E1-4B8D-B701-DE54F41A72BC}" type="presOf" srcId="{EDDA658C-7A23-44CB-B310-BF4515C71238}" destId="{6A71C65C-4E83-4F97-92AE-34EE5F1A23C6}" srcOrd="0" destOrd="0" presId="urn:microsoft.com/office/officeart/2005/8/layout/chevron2"/>
    <dgm:cxn modelId="{BB00AEC6-E341-4B53-A5F9-DC2F8553DC01}" type="presOf" srcId="{2DD6D6EC-6928-48BC-A328-DDFA76968DA1}" destId="{0AC5A70B-7FC4-421D-B6CC-4C611B0D1308}" srcOrd="0" destOrd="0" presId="urn:microsoft.com/office/officeart/2005/8/layout/chevron2"/>
    <dgm:cxn modelId="{4C5560A4-3742-4B00-8378-7B59575423F9}" srcId="{43D32721-554E-4200-BF0F-14C0CF2ADA26}" destId="{2E0F8831-A275-4281-8C56-1D355F38529A}" srcOrd="0" destOrd="0" parTransId="{048466F0-FEDA-4A72-BB47-8206ED64BCCB}" sibTransId="{395530BB-892E-449B-8AF9-883DC30F91A6}"/>
    <dgm:cxn modelId="{5DD68C04-E641-4D09-8DC2-CDCCF7733F2C}" srcId="{AF3B1C2D-0709-4ED5-B215-DCEFEF82AF01}" destId="{EDDA658C-7A23-44CB-B310-BF4515C71238}" srcOrd="0" destOrd="0" parTransId="{7A50244A-6E15-4619-B49E-DCD25DCC34F3}" sibTransId="{2B4E5A1C-6A05-4CC5-9B36-887490D18CB4}"/>
    <dgm:cxn modelId="{980FAAFD-D68D-43B3-AFA2-2314E39916E2}" type="presOf" srcId="{C9B4EE18-4407-4AE8-BACC-8DBBACB90151}" destId="{DAC23A5F-11CF-46B7-8DE1-B53DCB914F17}" srcOrd="0" destOrd="1" presId="urn:microsoft.com/office/officeart/2005/8/layout/chevron2"/>
    <dgm:cxn modelId="{4AFD5880-B434-4491-85D6-0611E57591D2}" srcId="{01FEF3F5-F700-4692-BBF0-89C1135A7EEC}" destId="{AF3B1C2D-0709-4ED5-B215-DCEFEF82AF01}" srcOrd="1" destOrd="0" parTransId="{F5B7D542-97E6-4C54-BD39-AF865D00FB9E}" sibTransId="{5C15BA12-4DF3-4E88-A59B-C06EFC81119D}"/>
    <dgm:cxn modelId="{08E3378B-C13D-4859-80F5-CEC29D7E512E}" srcId="{2DD6D6EC-6928-48BC-A328-DDFA76968DA1}" destId="{BD697C7C-CEA6-45F9-8400-6F4286E0EF8E}" srcOrd="0" destOrd="0" parTransId="{BBE36B5B-3F4A-4986-A584-7F46E206CB38}" sibTransId="{45C02060-A3CE-4851-B091-B6633F269F28}"/>
    <dgm:cxn modelId="{14422802-CC3B-450B-8117-9F43B3310706}" type="presOf" srcId="{AF3B1C2D-0709-4ED5-B215-DCEFEF82AF01}" destId="{EEE38079-0938-443E-BC4D-778AE5ACA133}" srcOrd="0" destOrd="0" presId="urn:microsoft.com/office/officeart/2005/8/layout/chevron2"/>
    <dgm:cxn modelId="{9A00F761-44E0-49A7-9ACA-A642644444F4}" type="presOf" srcId="{2E0F8831-A275-4281-8C56-1D355F38529A}" destId="{9011A248-804E-4F0C-8AAE-CF5A877FBB65}" srcOrd="0" destOrd="0" presId="urn:microsoft.com/office/officeart/2005/8/layout/chevron2"/>
    <dgm:cxn modelId="{A84B8401-56EF-4776-9CB2-AA1D6991BACA}" type="presOf" srcId="{BD697C7C-CEA6-45F9-8400-6F4286E0EF8E}" destId="{DAC23A5F-11CF-46B7-8DE1-B53DCB914F17}" srcOrd="0" destOrd="0" presId="urn:microsoft.com/office/officeart/2005/8/layout/chevron2"/>
    <dgm:cxn modelId="{299C57A4-8CDC-496D-8974-51A8B3673A7E}" srcId="{2DD6D6EC-6928-48BC-A328-DDFA76968DA1}" destId="{C9E0E437-9FF7-4A57-AC66-928891B7C963}" srcOrd="2" destOrd="0" parTransId="{45D44600-4CF5-4D21-B3B0-1189A78B49A6}" sibTransId="{6EA35821-CFE8-486C-A3E4-ED7C9B8CA97A}"/>
    <dgm:cxn modelId="{FE45AC0E-BC9C-4E89-818F-4794793B0E16}" srcId="{01FEF3F5-F700-4692-BBF0-89C1135A7EEC}" destId="{2DD6D6EC-6928-48BC-A328-DDFA76968DA1}" srcOrd="0" destOrd="0" parTransId="{AEEADED3-5092-4AD0-9645-55A2F82B06CF}" sibTransId="{3A2464D7-2CEA-4BB1-B299-4CBA55A431C2}"/>
    <dgm:cxn modelId="{98A069E5-3D96-486A-B030-A48A790B75CF}" type="presOf" srcId="{43D32721-554E-4200-BF0F-14C0CF2ADA26}" destId="{5F702553-038A-4985-AF1A-A292F2667181}" srcOrd="0" destOrd="0" presId="urn:microsoft.com/office/officeart/2005/8/layout/chevron2"/>
    <dgm:cxn modelId="{1D11ED5A-D43C-4D0C-8248-ACB3671B52A0}" type="presOf" srcId="{01FEF3F5-F700-4692-BBF0-89C1135A7EEC}" destId="{AE20CDDB-673B-4E3D-960A-1B45E4B3D67C}" srcOrd="0" destOrd="0" presId="urn:microsoft.com/office/officeart/2005/8/layout/chevron2"/>
    <dgm:cxn modelId="{9BF6F169-43F1-4A7E-BA54-AEBAFC4DC2A6}" srcId="{01FEF3F5-F700-4692-BBF0-89C1135A7EEC}" destId="{43D32721-554E-4200-BF0F-14C0CF2ADA26}" srcOrd="2" destOrd="0" parTransId="{CDB7DA58-8D30-4D65-BBD5-35CAB34C661E}" sibTransId="{81EDA629-5298-4C34-8D65-CB01E3D45CE4}"/>
    <dgm:cxn modelId="{5E05184A-BE32-4A31-B9D2-5B733B1923A3}" type="presParOf" srcId="{AE20CDDB-673B-4E3D-960A-1B45E4B3D67C}" destId="{1E49E025-F112-4B34-A397-D305556DCE60}" srcOrd="0" destOrd="0" presId="urn:microsoft.com/office/officeart/2005/8/layout/chevron2"/>
    <dgm:cxn modelId="{1535D3EA-AF63-457F-96D4-CD35DA35F894}" type="presParOf" srcId="{1E49E025-F112-4B34-A397-D305556DCE60}" destId="{0AC5A70B-7FC4-421D-B6CC-4C611B0D1308}" srcOrd="0" destOrd="0" presId="urn:microsoft.com/office/officeart/2005/8/layout/chevron2"/>
    <dgm:cxn modelId="{78787F49-483E-490E-A050-63ABC880B0DD}" type="presParOf" srcId="{1E49E025-F112-4B34-A397-D305556DCE60}" destId="{DAC23A5F-11CF-46B7-8DE1-B53DCB914F17}" srcOrd="1" destOrd="0" presId="urn:microsoft.com/office/officeart/2005/8/layout/chevron2"/>
    <dgm:cxn modelId="{BE47732B-2B9D-45C0-92DF-861C9B185511}" type="presParOf" srcId="{AE20CDDB-673B-4E3D-960A-1B45E4B3D67C}" destId="{C635376A-D5EE-44A3-8460-1CDA84AE40E9}" srcOrd="1" destOrd="0" presId="urn:microsoft.com/office/officeart/2005/8/layout/chevron2"/>
    <dgm:cxn modelId="{597A37A4-ED1D-427A-9B5D-8F00A78B7B0E}" type="presParOf" srcId="{AE20CDDB-673B-4E3D-960A-1B45E4B3D67C}" destId="{3923F957-9DD3-4453-8EFB-92475F09ED6C}" srcOrd="2" destOrd="0" presId="urn:microsoft.com/office/officeart/2005/8/layout/chevron2"/>
    <dgm:cxn modelId="{4396ED92-0F89-4A32-9A32-6BEAE82B28BE}" type="presParOf" srcId="{3923F957-9DD3-4453-8EFB-92475F09ED6C}" destId="{EEE38079-0938-443E-BC4D-778AE5ACA133}" srcOrd="0" destOrd="0" presId="urn:microsoft.com/office/officeart/2005/8/layout/chevron2"/>
    <dgm:cxn modelId="{782F6F6C-864A-42CC-8FD2-4181DDD725C2}" type="presParOf" srcId="{3923F957-9DD3-4453-8EFB-92475F09ED6C}" destId="{6A71C65C-4E83-4F97-92AE-34EE5F1A23C6}" srcOrd="1" destOrd="0" presId="urn:microsoft.com/office/officeart/2005/8/layout/chevron2"/>
    <dgm:cxn modelId="{9EB29109-8D7E-4CE2-B03B-1045DBED963F}" type="presParOf" srcId="{AE20CDDB-673B-4E3D-960A-1B45E4B3D67C}" destId="{374B32BB-2579-4A6D-9574-8EED1D5C65D1}" srcOrd="3" destOrd="0" presId="urn:microsoft.com/office/officeart/2005/8/layout/chevron2"/>
    <dgm:cxn modelId="{C3EF981B-F81E-413B-992E-AF578BEA3D33}" type="presParOf" srcId="{AE20CDDB-673B-4E3D-960A-1B45E4B3D67C}" destId="{7314012A-D2FA-4161-86E4-BB35B0787638}" srcOrd="4" destOrd="0" presId="urn:microsoft.com/office/officeart/2005/8/layout/chevron2"/>
    <dgm:cxn modelId="{419E63EF-8D23-4738-B755-D4A4A1FAE31F}" type="presParOf" srcId="{7314012A-D2FA-4161-86E4-BB35B0787638}" destId="{5F702553-038A-4985-AF1A-A292F2667181}" srcOrd="0" destOrd="0" presId="urn:microsoft.com/office/officeart/2005/8/layout/chevron2"/>
    <dgm:cxn modelId="{03BCA2DE-15A2-4C88-A460-750D32ED2AAA}" type="presParOf" srcId="{7314012A-D2FA-4161-86E4-BB35B0787638}" destId="{9011A248-804E-4F0C-8AAE-CF5A877FBB65}"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3F2132-8CFB-4955-B681-62306029D53C}" type="doc">
      <dgm:prSet loTypeId="urn:microsoft.com/office/officeart/2005/8/layout/process1" loCatId="process" qsTypeId="urn:microsoft.com/office/officeart/2005/8/quickstyle/simple1" qsCatId="simple" csTypeId="urn:microsoft.com/office/officeart/2005/8/colors/colorful2" csCatId="colorful" phldr="1"/>
      <dgm:spPr/>
    </dgm:pt>
    <dgm:pt modelId="{01E500A8-13A3-470B-8619-3C1909DE6BAC}">
      <dgm:prSet phldrT="[Text]" custT="1"/>
      <dgm:spPr/>
      <dgm:t>
        <a:bodyPr/>
        <a:lstStyle/>
        <a:p>
          <a:r>
            <a:rPr lang="fa-IR" sz="2400" b="1" dirty="0" smtClean="0">
              <a:cs typeface="B Nazanin" pitchFamily="2" charset="-78"/>
            </a:rPr>
            <a:t>تکمیل فرم درخواست</a:t>
          </a:r>
          <a:endParaRPr lang="en-US" sz="2400" b="1" dirty="0">
            <a:cs typeface="B Nazanin" pitchFamily="2" charset="-78"/>
          </a:endParaRPr>
        </a:p>
      </dgm:t>
    </dgm:pt>
    <dgm:pt modelId="{2D50E992-4F8D-4EAD-AD7E-0AC5A8DB8188}" type="parTrans" cxnId="{B5A262D2-E2E4-4DCB-97E0-484DEFEE71A5}">
      <dgm:prSet/>
      <dgm:spPr/>
      <dgm:t>
        <a:bodyPr/>
        <a:lstStyle/>
        <a:p>
          <a:endParaRPr lang="en-US" sz="2000" b="1">
            <a:cs typeface="B Nazanin" pitchFamily="2" charset="-78"/>
          </a:endParaRPr>
        </a:p>
      </dgm:t>
    </dgm:pt>
    <dgm:pt modelId="{1C857D72-D9C7-4156-8046-07D42E4C9862}" type="sibTrans" cxnId="{B5A262D2-E2E4-4DCB-97E0-484DEFEE71A5}">
      <dgm:prSet custT="1"/>
      <dgm:spPr/>
      <dgm:t>
        <a:bodyPr/>
        <a:lstStyle/>
        <a:p>
          <a:endParaRPr lang="en-US" sz="1800" b="1">
            <a:cs typeface="B Nazanin" pitchFamily="2" charset="-78"/>
          </a:endParaRPr>
        </a:p>
      </dgm:t>
    </dgm:pt>
    <dgm:pt modelId="{84121AF5-A28B-4DC0-8904-61CA62866603}">
      <dgm:prSet phldrT="[Text]" custT="1"/>
      <dgm:spPr/>
      <dgm:t>
        <a:bodyPr/>
        <a:lstStyle/>
        <a:p>
          <a:r>
            <a:rPr lang="fa-IR" sz="2400" b="1" smtClean="0">
              <a:cs typeface="B Nazanin" pitchFamily="2" charset="-78"/>
            </a:rPr>
            <a:t>ممیزی </a:t>
          </a:r>
          <a:r>
            <a:rPr lang="fa-IR" sz="2400" b="1" dirty="0" smtClean="0">
              <a:cs typeface="B Nazanin" pitchFamily="2" charset="-78"/>
            </a:rPr>
            <a:t>وضعیت موجود</a:t>
          </a:r>
          <a:endParaRPr lang="en-US" sz="2400" b="1" dirty="0">
            <a:cs typeface="B Nazanin" pitchFamily="2" charset="-78"/>
          </a:endParaRPr>
        </a:p>
      </dgm:t>
    </dgm:pt>
    <dgm:pt modelId="{41C60088-31B7-4B67-BC45-063E0E6D9E0B}" type="parTrans" cxnId="{A4F6C9CA-9E8D-4DAF-A4CE-7D5A7831E9B3}">
      <dgm:prSet/>
      <dgm:spPr/>
      <dgm:t>
        <a:bodyPr/>
        <a:lstStyle/>
        <a:p>
          <a:endParaRPr lang="en-US" sz="2000" b="1">
            <a:cs typeface="B Nazanin" pitchFamily="2" charset="-78"/>
          </a:endParaRPr>
        </a:p>
      </dgm:t>
    </dgm:pt>
    <dgm:pt modelId="{312B9C1C-58D2-44B7-B1D0-316601434B38}" type="sibTrans" cxnId="{A4F6C9CA-9E8D-4DAF-A4CE-7D5A7831E9B3}">
      <dgm:prSet custT="1"/>
      <dgm:spPr/>
      <dgm:t>
        <a:bodyPr/>
        <a:lstStyle/>
        <a:p>
          <a:endParaRPr lang="en-US" sz="1800" b="1">
            <a:cs typeface="B Nazanin" pitchFamily="2" charset="-78"/>
          </a:endParaRPr>
        </a:p>
      </dgm:t>
    </dgm:pt>
    <dgm:pt modelId="{0960261C-362C-4545-9499-2338B7C631BA}">
      <dgm:prSet phldrT="[Text]" custT="1"/>
      <dgm:spPr/>
      <dgm:t>
        <a:bodyPr/>
        <a:lstStyle/>
        <a:p>
          <a:r>
            <a:rPr lang="fa-IR" sz="2400" b="1" dirty="0" smtClean="0">
              <a:cs typeface="B Nazanin" pitchFamily="2" charset="-78"/>
            </a:rPr>
            <a:t>تعیین پروژه های بهبود</a:t>
          </a:r>
          <a:endParaRPr lang="en-US" sz="2400" b="1" dirty="0">
            <a:cs typeface="B Nazanin" pitchFamily="2" charset="-78"/>
          </a:endParaRPr>
        </a:p>
      </dgm:t>
    </dgm:pt>
    <dgm:pt modelId="{7B0E2B13-9E0C-47C2-834C-18087ADDFC98}" type="parTrans" cxnId="{CA1B905A-1EE9-4555-B3E8-D84D46511D8B}">
      <dgm:prSet/>
      <dgm:spPr/>
      <dgm:t>
        <a:bodyPr/>
        <a:lstStyle/>
        <a:p>
          <a:endParaRPr lang="en-US" sz="2000" b="1">
            <a:cs typeface="B Nazanin" pitchFamily="2" charset="-78"/>
          </a:endParaRPr>
        </a:p>
      </dgm:t>
    </dgm:pt>
    <dgm:pt modelId="{A5F6BDE2-70A1-45A0-9BB8-6373E865AEB7}" type="sibTrans" cxnId="{CA1B905A-1EE9-4555-B3E8-D84D46511D8B}">
      <dgm:prSet custT="1"/>
      <dgm:spPr/>
      <dgm:t>
        <a:bodyPr/>
        <a:lstStyle/>
        <a:p>
          <a:endParaRPr lang="en-US" sz="1800" b="1">
            <a:cs typeface="B Nazanin" pitchFamily="2" charset="-78"/>
          </a:endParaRPr>
        </a:p>
      </dgm:t>
    </dgm:pt>
    <dgm:pt modelId="{9863293D-9EBB-4196-970C-E64B16413AD4}">
      <dgm:prSet custT="1"/>
      <dgm:spPr/>
      <dgm:t>
        <a:bodyPr/>
        <a:lstStyle/>
        <a:p>
          <a:r>
            <a:rPr lang="fa-IR" sz="2400" b="1" dirty="0" smtClean="0">
              <a:cs typeface="B Nazanin" pitchFamily="2" charset="-78"/>
            </a:rPr>
            <a:t>ارائه گزارش از بهبود ها</a:t>
          </a:r>
          <a:endParaRPr lang="en-US" sz="2400" b="1" dirty="0">
            <a:cs typeface="B Nazanin" pitchFamily="2" charset="-78"/>
          </a:endParaRPr>
        </a:p>
      </dgm:t>
    </dgm:pt>
    <dgm:pt modelId="{79E28848-0297-43E1-9676-85FDC8935FFA}" type="parTrans" cxnId="{6C6F014F-8DF1-4DB8-923A-1E42D8FBB520}">
      <dgm:prSet/>
      <dgm:spPr/>
      <dgm:t>
        <a:bodyPr/>
        <a:lstStyle/>
        <a:p>
          <a:endParaRPr lang="en-US" sz="2000" b="1">
            <a:cs typeface="B Nazanin" pitchFamily="2" charset="-78"/>
          </a:endParaRPr>
        </a:p>
      </dgm:t>
    </dgm:pt>
    <dgm:pt modelId="{C7E20817-96AA-49CD-9E8C-99AE7D7DAA33}" type="sibTrans" cxnId="{6C6F014F-8DF1-4DB8-923A-1E42D8FBB520}">
      <dgm:prSet/>
      <dgm:spPr/>
      <dgm:t>
        <a:bodyPr/>
        <a:lstStyle/>
        <a:p>
          <a:endParaRPr lang="en-US" sz="2000" b="1">
            <a:cs typeface="B Nazanin" pitchFamily="2" charset="-78"/>
          </a:endParaRPr>
        </a:p>
      </dgm:t>
    </dgm:pt>
    <dgm:pt modelId="{2C12C430-67CD-43A3-9B7B-212A5A90F4FB}" type="pres">
      <dgm:prSet presAssocID="{B73F2132-8CFB-4955-B681-62306029D53C}" presName="Name0" presStyleCnt="0">
        <dgm:presLayoutVars>
          <dgm:dir/>
          <dgm:resizeHandles val="exact"/>
        </dgm:presLayoutVars>
      </dgm:prSet>
      <dgm:spPr/>
    </dgm:pt>
    <dgm:pt modelId="{5883BC41-F951-4F02-82E1-C0749C9A4D9C}" type="pres">
      <dgm:prSet presAssocID="{01E500A8-13A3-470B-8619-3C1909DE6BAC}" presName="node" presStyleLbl="node1" presStyleIdx="0" presStyleCnt="4">
        <dgm:presLayoutVars>
          <dgm:bulletEnabled val="1"/>
        </dgm:presLayoutVars>
      </dgm:prSet>
      <dgm:spPr/>
      <dgm:t>
        <a:bodyPr/>
        <a:lstStyle/>
        <a:p>
          <a:endParaRPr lang="en-US"/>
        </a:p>
      </dgm:t>
    </dgm:pt>
    <dgm:pt modelId="{39BABE8F-0893-411F-BAED-CEEA0792D44F}" type="pres">
      <dgm:prSet presAssocID="{1C857D72-D9C7-4156-8046-07D42E4C9862}" presName="sibTrans" presStyleLbl="sibTrans2D1" presStyleIdx="0" presStyleCnt="3"/>
      <dgm:spPr/>
      <dgm:t>
        <a:bodyPr/>
        <a:lstStyle/>
        <a:p>
          <a:endParaRPr lang="en-US"/>
        </a:p>
      </dgm:t>
    </dgm:pt>
    <dgm:pt modelId="{E89C44B9-AFE4-45A9-B5EC-5EBC8944A726}" type="pres">
      <dgm:prSet presAssocID="{1C857D72-D9C7-4156-8046-07D42E4C9862}" presName="connectorText" presStyleLbl="sibTrans2D1" presStyleIdx="0" presStyleCnt="3"/>
      <dgm:spPr/>
      <dgm:t>
        <a:bodyPr/>
        <a:lstStyle/>
        <a:p>
          <a:endParaRPr lang="en-US"/>
        </a:p>
      </dgm:t>
    </dgm:pt>
    <dgm:pt modelId="{08C91E5B-E8C3-4DB1-9A74-7ED39417749A}" type="pres">
      <dgm:prSet presAssocID="{84121AF5-A28B-4DC0-8904-61CA62866603}" presName="node" presStyleLbl="node1" presStyleIdx="1" presStyleCnt="4">
        <dgm:presLayoutVars>
          <dgm:bulletEnabled val="1"/>
        </dgm:presLayoutVars>
      </dgm:prSet>
      <dgm:spPr/>
      <dgm:t>
        <a:bodyPr/>
        <a:lstStyle/>
        <a:p>
          <a:endParaRPr lang="en-US"/>
        </a:p>
      </dgm:t>
    </dgm:pt>
    <dgm:pt modelId="{2ED2D967-B714-410F-A732-6052CFF91485}" type="pres">
      <dgm:prSet presAssocID="{312B9C1C-58D2-44B7-B1D0-316601434B38}" presName="sibTrans" presStyleLbl="sibTrans2D1" presStyleIdx="1" presStyleCnt="3"/>
      <dgm:spPr/>
      <dgm:t>
        <a:bodyPr/>
        <a:lstStyle/>
        <a:p>
          <a:endParaRPr lang="en-US"/>
        </a:p>
      </dgm:t>
    </dgm:pt>
    <dgm:pt modelId="{E193E44D-F0BB-4550-B6FB-F2A92C259CCC}" type="pres">
      <dgm:prSet presAssocID="{312B9C1C-58D2-44B7-B1D0-316601434B38}" presName="connectorText" presStyleLbl="sibTrans2D1" presStyleIdx="1" presStyleCnt="3"/>
      <dgm:spPr/>
      <dgm:t>
        <a:bodyPr/>
        <a:lstStyle/>
        <a:p>
          <a:endParaRPr lang="en-US"/>
        </a:p>
      </dgm:t>
    </dgm:pt>
    <dgm:pt modelId="{352F5C44-7C58-4342-9D67-7D9E25805B08}" type="pres">
      <dgm:prSet presAssocID="{0960261C-362C-4545-9499-2338B7C631BA}" presName="node" presStyleLbl="node1" presStyleIdx="2" presStyleCnt="4">
        <dgm:presLayoutVars>
          <dgm:bulletEnabled val="1"/>
        </dgm:presLayoutVars>
      </dgm:prSet>
      <dgm:spPr/>
      <dgm:t>
        <a:bodyPr/>
        <a:lstStyle/>
        <a:p>
          <a:endParaRPr lang="en-US"/>
        </a:p>
      </dgm:t>
    </dgm:pt>
    <dgm:pt modelId="{9716F256-A173-4E66-BF0C-E0F7AFAAB3AF}" type="pres">
      <dgm:prSet presAssocID="{A5F6BDE2-70A1-45A0-9BB8-6373E865AEB7}" presName="sibTrans" presStyleLbl="sibTrans2D1" presStyleIdx="2" presStyleCnt="3"/>
      <dgm:spPr/>
      <dgm:t>
        <a:bodyPr/>
        <a:lstStyle/>
        <a:p>
          <a:endParaRPr lang="en-US"/>
        </a:p>
      </dgm:t>
    </dgm:pt>
    <dgm:pt modelId="{EE3F9473-34C1-408D-BD09-672F74B14FD9}" type="pres">
      <dgm:prSet presAssocID="{A5F6BDE2-70A1-45A0-9BB8-6373E865AEB7}" presName="connectorText" presStyleLbl="sibTrans2D1" presStyleIdx="2" presStyleCnt="3"/>
      <dgm:spPr/>
      <dgm:t>
        <a:bodyPr/>
        <a:lstStyle/>
        <a:p>
          <a:endParaRPr lang="en-US"/>
        </a:p>
      </dgm:t>
    </dgm:pt>
    <dgm:pt modelId="{B27FC051-4A43-49D0-9FE4-0B2FCB9951A1}" type="pres">
      <dgm:prSet presAssocID="{9863293D-9EBB-4196-970C-E64B16413AD4}" presName="node" presStyleLbl="node1" presStyleIdx="3" presStyleCnt="4">
        <dgm:presLayoutVars>
          <dgm:bulletEnabled val="1"/>
        </dgm:presLayoutVars>
      </dgm:prSet>
      <dgm:spPr/>
      <dgm:t>
        <a:bodyPr/>
        <a:lstStyle/>
        <a:p>
          <a:endParaRPr lang="en-US"/>
        </a:p>
      </dgm:t>
    </dgm:pt>
  </dgm:ptLst>
  <dgm:cxnLst>
    <dgm:cxn modelId="{CA1B905A-1EE9-4555-B3E8-D84D46511D8B}" srcId="{B73F2132-8CFB-4955-B681-62306029D53C}" destId="{0960261C-362C-4545-9499-2338B7C631BA}" srcOrd="2" destOrd="0" parTransId="{7B0E2B13-9E0C-47C2-834C-18087ADDFC98}" sibTransId="{A5F6BDE2-70A1-45A0-9BB8-6373E865AEB7}"/>
    <dgm:cxn modelId="{D45B5C76-F002-4870-B8B9-ECB09A4B09F8}" type="presOf" srcId="{1C857D72-D9C7-4156-8046-07D42E4C9862}" destId="{39BABE8F-0893-411F-BAED-CEEA0792D44F}" srcOrd="0" destOrd="0" presId="urn:microsoft.com/office/officeart/2005/8/layout/process1"/>
    <dgm:cxn modelId="{6C6F014F-8DF1-4DB8-923A-1E42D8FBB520}" srcId="{B73F2132-8CFB-4955-B681-62306029D53C}" destId="{9863293D-9EBB-4196-970C-E64B16413AD4}" srcOrd="3" destOrd="0" parTransId="{79E28848-0297-43E1-9676-85FDC8935FFA}" sibTransId="{C7E20817-96AA-49CD-9E8C-99AE7D7DAA33}"/>
    <dgm:cxn modelId="{F1331071-C024-4F02-8354-477DCD6AB701}" type="presOf" srcId="{9863293D-9EBB-4196-970C-E64B16413AD4}" destId="{B27FC051-4A43-49D0-9FE4-0B2FCB9951A1}" srcOrd="0" destOrd="0" presId="urn:microsoft.com/office/officeart/2005/8/layout/process1"/>
    <dgm:cxn modelId="{7F090DB6-9E4F-4D32-84FA-1135F8F3987D}" type="presOf" srcId="{A5F6BDE2-70A1-45A0-9BB8-6373E865AEB7}" destId="{EE3F9473-34C1-408D-BD09-672F74B14FD9}" srcOrd="1" destOrd="0" presId="urn:microsoft.com/office/officeart/2005/8/layout/process1"/>
    <dgm:cxn modelId="{DFFA12F6-0529-4E7D-A8A9-2E9EBE3BB31A}" type="presOf" srcId="{B73F2132-8CFB-4955-B681-62306029D53C}" destId="{2C12C430-67CD-43A3-9B7B-212A5A90F4FB}" srcOrd="0" destOrd="0" presId="urn:microsoft.com/office/officeart/2005/8/layout/process1"/>
    <dgm:cxn modelId="{AF8059A8-E0D6-4394-AAF1-7305203BD0F3}" type="presOf" srcId="{01E500A8-13A3-470B-8619-3C1909DE6BAC}" destId="{5883BC41-F951-4F02-82E1-C0749C9A4D9C}" srcOrd="0" destOrd="0" presId="urn:microsoft.com/office/officeart/2005/8/layout/process1"/>
    <dgm:cxn modelId="{3E141776-3B99-4E00-BA6C-F6E79750C42F}" type="presOf" srcId="{84121AF5-A28B-4DC0-8904-61CA62866603}" destId="{08C91E5B-E8C3-4DB1-9A74-7ED39417749A}" srcOrd="0" destOrd="0" presId="urn:microsoft.com/office/officeart/2005/8/layout/process1"/>
    <dgm:cxn modelId="{48AAF836-E740-4770-AC7C-08B9639E8B76}" type="presOf" srcId="{312B9C1C-58D2-44B7-B1D0-316601434B38}" destId="{E193E44D-F0BB-4550-B6FB-F2A92C259CCC}" srcOrd="1" destOrd="0" presId="urn:microsoft.com/office/officeart/2005/8/layout/process1"/>
    <dgm:cxn modelId="{53C96A56-004A-4E0D-8C39-321F2FC60438}" type="presOf" srcId="{1C857D72-D9C7-4156-8046-07D42E4C9862}" destId="{E89C44B9-AFE4-45A9-B5EC-5EBC8944A726}" srcOrd="1" destOrd="0" presId="urn:microsoft.com/office/officeart/2005/8/layout/process1"/>
    <dgm:cxn modelId="{9235670D-3B91-41A6-BE17-8029206CF114}" type="presOf" srcId="{0960261C-362C-4545-9499-2338B7C631BA}" destId="{352F5C44-7C58-4342-9D67-7D9E25805B08}" srcOrd="0" destOrd="0" presId="urn:microsoft.com/office/officeart/2005/8/layout/process1"/>
    <dgm:cxn modelId="{B5A262D2-E2E4-4DCB-97E0-484DEFEE71A5}" srcId="{B73F2132-8CFB-4955-B681-62306029D53C}" destId="{01E500A8-13A3-470B-8619-3C1909DE6BAC}" srcOrd="0" destOrd="0" parTransId="{2D50E992-4F8D-4EAD-AD7E-0AC5A8DB8188}" sibTransId="{1C857D72-D9C7-4156-8046-07D42E4C9862}"/>
    <dgm:cxn modelId="{3ACAD2D8-BDE1-4172-8B51-9E1695AD3C46}" type="presOf" srcId="{312B9C1C-58D2-44B7-B1D0-316601434B38}" destId="{2ED2D967-B714-410F-A732-6052CFF91485}" srcOrd="0" destOrd="0" presId="urn:microsoft.com/office/officeart/2005/8/layout/process1"/>
    <dgm:cxn modelId="{A94A90B3-3CC2-4837-8BAE-09B49544C615}" type="presOf" srcId="{A5F6BDE2-70A1-45A0-9BB8-6373E865AEB7}" destId="{9716F256-A173-4E66-BF0C-E0F7AFAAB3AF}" srcOrd="0" destOrd="0" presId="urn:microsoft.com/office/officeart/2005/8/layout/process1"/>
    <dgm:cxn modelId="{A4F6C9CA-9E8D-4DAF-A4CE-7D5A7831E9B3}" srcId="{B73F2132-8CFB-4955-B681-62306029D53C}" destId="{84121AF5-A28B-4DC0-8904-61CA62866603}" srcOrd="1" destOrd="0" parTransId="{41C60088-31B7-4B67-BC45-063E0E6D9E0B}" sibTransId="{312B9C1C-58D2-44B7-B1D0-316601434B38}"/>
    <dgm:cxn modelId="{889DD019-7A3A-48AC-A7DE-48865D3AEFE9}" type="presParOf" srcId="{2C12C430-67CD-43A3-9B7B-212A5A90F4FB}" destId="{5883BC41-F951-4F02-82E1-C0749C9A4D9C}" srcOrd="0" destOrd="0" presId="urn:microsoft.com/office/officeart/2005/8/layout/process1"/>
    <dgm:cxn modelId="{79AA8C35-85C4-4F62-8A45-54A81E9B0FD8}" type="presParOf" srcId="{2C12C430-67CD-43A3-9B7B-212A5A90F4FB}" destId="{39BABE8F-0893-411F-BAED-CEEA0792D44F}" srcOrd="1" destOrd="0" presId="urn:microsoft.com/office/officeart/2005/8/layout/process1"/>
    <dgm:cxn modelId="{5773B165-75B8-4516-B0AB-BB4BBCB65ED6}" type="presParOf" srcId="{39BABE8F-0893-411F-BAED-CEEA0792D44F}" destId="{E89C44B9-AFE4-45A9-B5EC-5EBC8944A726}" srcOrd="0" destOrd="0" presId="urn:microsoft.com/office/officeart/2005/8/layout/process1"/>
    <dgm:cxn modelId="{EB703BE7-7C4C-43E7-8F20-DE93BD2F9C14}" type="presParOf" srcId="{2C12C430-67CD-43A3-9B7B-212A5A90F4FB}" destId="{08C91E5B-E8C3-4DB1-9A74-7ED39417749A}" srcOrd="2" destOrd="0" presId="urn:microsoft.com/office/officeart/2005/8/layout/process1"/>
    <dgm:cxn modelId="{D5BAE88D-CA6A-42EB-B8AD-9BC340F68A4D}" type="presParOf" srcId="{2C12C430-67CD-43A3-9B7B-212A5A90F4FB}" destId="{2ED2D967-B714-410F-A732-6052CFF91485}" srcOrd="3" destOrd="0" presId="urn:microsoft.com/office/officeart/2005/8/layout/process1"/>
    <dgm:cxn modelId="{5C8ED003-ADF1-4581-8F26-A69D9540543B}" type="presParOf" srcId="{2ED2D967-B714-410F-A732-6052CFF91485}" destId="{E193E44D-F0BB-4550-B6FB-F2A92C259CCC}" srcOrd="0" destOrd="0" presId="urn:microsoft.com/office/officeart/2005/8/layout/process1"/>
    <dgm:cxn modelId="{6465A849-3441-4329-AED1-CCC8F555DBC8}" type="presParOf" srcId="{2C12C430-67CD-43A3-9B7B-212A5A90F4FB}" destId="{352F5C44-7C58-4342-9D67-7D9E25805B08}" srcOrd="4" destOrd="0" presId="urn:microsoft.com/office/officeart/2005/8/layout/process1"/>
    <dgm:cxn modelId="{61B92140-34FB-4AC6-B56B-0B358E5EA6F5}" type="presParOf" srcId="{2C12C430-67CD-43A3-9B7B-212A5A90F4FB}" destId="{9716F256-A173-4E66-BF0C-E0F7AFAAB3AF}" srcOrd="5" destOrd="0" presId="urn:microsoft.com/office/officeart/2005/8/layout/process1"/>
    <dgm:cxn modelId="{2D850AFC-FAF8-4F1D-9305-5725C9840621}" type="presParOf" srcId="{9716F256-A173-4E66-BF0C-E0F7AFAAB3AF}" destId="{EE3F9473-34C1-408D-BD09-672F74B14FD9}" srcOrd="0" destOrd="0" presId="urn:microsoft.com/office/officeart/2005/8/layout/process1"/>
    <dgm:cxn modelId="{259B0585-5632-493B-958D-A0C2FB22DF56}" type="presParOf" srcId="{2C12C430-67CD-43A3-9B7B-212A5A90F4FB}" destId="{B27FC051-4A43-49D0-9FE4-0B2FCB9951A1}"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3F2132-8CFB-4955-B681-62306029D53C}" type="doc">
      <dgm:prSet loTypeId="urn:microsoft.com/office/officeart/2005/8/layout/process1" loCatId="process" qsTypeId="urn:microsoft.com/office/officeart/2005/8/quickstyle/3d2" qsCatId="3D" csTypeId="urn:microsoft.com/office/officeart/2005/8/colors/accent3_3" csCatId="accent3" phldr="1"/>
      <dgm:spPr/>
    </dgm:pt>
    <dgm:pt modelId="{01E500A8-13A3-470B-8619-3C1909DE6BAC}">
      <dgm:prSet phldrT="[Text]" custT="1"/>
      <dgm:spPr/>
      <dgm:t>
        <a:bodyPr/>
        <a:lstStyle/>
        <a:p>
          <a:r>
            <a:rPr lang="fa-IR" sz="2400" b="1" dirty="0" smtClean="0">
              <a:cs typeface="B Nazanin" pitchFamily="2" charset="-78"/>
            </a:rPr>
            <a:t>تعیین روز ممیزی</a:t>
          </a:r>
          <a:endParaRPr lang="en-US" sz="2400" b="1" dirty="0">
            <a:cs typeface="B Nazanin" pitchFamily="2" charset="-78"/>
          </a:endParaRPr>
        </a:p>
      </dgm:t>
    </dgm:pt>
    <dgm:pt modelId="{2D50E992-4F8D-4EAD-AD7E-0AC5A8DB8188}" type="parTrans" cxnId="{B5A262D2-E2E4-4DCB-97E0-484DEFEE71A5}">
      <dgm:prSet/>
      <dgm:spPr/>
      <dgm:t>
        <a:bodyPr/>
        <a:lstStyle/>
        <a:p>
          <a:endParaRPr lang="en-US" sz="2000" b="1">
            <a:cs typeface="B Nazanin" pitchFamily="2" charset="-78"/>
          </a:endParaRPr>
        </a:p>
      </dgm:t>
    </dgm:pt>
    <dgm:pt modelId="{1C857D72-D9C7-4156-8046-07D42E4C9862}" type="sibTrans" cxnId="{B5A262D2-E2E4-4DCB-97E0-484DEFEE71A5}">
      <dgm:prSet custT="1"/>
      <dgm:spPr/>
      <dgm:t>
        <a:bodyPr/>
        <a:lstStyle/>
        <a:p>
          <a:endParaRPr lang="en-US" sz="1800" b="1">
            <a:cs typeface="B Nazanin" pitchFamily="2" charset="-78"/>
          </a:endParaRPr>
        </a:p>
      </dgm:t>
    </dgm:pt>
    <dgm:pt modelId="{84121AF5-A28B-4DC0-8904-61CA62866603}">
      <dgm:prSet phldrT="[Text]" custT="1"/>
      <dgm:spPr/>
      <dgm:t>
        <a:bodyPr/>
        <a:lstStyle/>
        <a:p>
          <a:r>
            <a:rPr lang="fa-IR" sz="2400" b="1" dirty="0" smtClean="0">
              <a:cs typeface="B Nazanin" pitchFamily="2" charset="-78"/>
            </a:rPr>
            <a:t>انجام ممیزی</a:t>
          </a:r>
          <a:endParaRPr lang="en-US" sz="2400" b="1" dirty="0">
            <a:cs typeface="B Nazanin" pitchFamily="2" charset="-78"/>
          </a:endParaRPr>
        </a:p>
      </dgm:t>
    </dgm:pt>
    <dgm:pt modelId="{41C60088-31B7-4B67-BC45-063E0E6D9E0B}" type="parTrans" cxnId="{A4F6C9CA-9E8D-4DAF-A4CE-7D5A7831E9B3}">
      <dgm:prSet/>
      <dgm:spPr/>
      <dgm:t>
        <a:bodyPr/>
        <a:lstStyle/>
        <a:p>
          <a:endParaRPr lang="en-US" sz="2000" b="1">
            <a:cs typeface="B Nazanin" pitchFamily="2" charset="-78"/>
          </a:endParaRPr>
        </a:p>
      </dgm:t>
    </dgm:pt>
    <dgm:pt modelId="{312B9C1C-58D2-44B7-B1D0-316601434B38}" type="sibTrans" cxnId="{A4F6C9CA-9E8D-4DAF-A4CE-7D5A7831E9B3}">
      <dgm:prSet custT="1"/>
      <dgm:spPr/>
      <dgm:t>
        <a:bodyPr/>
        <a:lstStyle/>
        <a:p>
          <a:endParaRPr lang="en-US" sz="1800" b="1">
            <a:cs typeface="B Nazanin" pitchFamily="2" charset="-78"/>
          </a:endParaRPr>
        </a:p>
      </dgm:t>
    </dgm:pt>
    <dgm:pt modelId="{0960261C-362C-4545-9499-2338B7C631BA}">
      <dgm:prSet phldrT="[Text]" custT="1"/>
      <dgm:spPr/>
      <dgm:t>
        <a:bodyPr/>
        <a:lstStyle/>
        <a:p>
          <a:r>
            <a:rPr lang="fa-IR" sz="2400" b="1" dirty="0" smtClean="0">
              <a:cs typeface="B Nazanin" pitchFamily="2" charset="-78"/>
            </a:rPr>
            <a:t>ارائه گزارش</a:t>
          </a:r>
          <a:endParaRPr lang="en-US" sz="2400" b="1" dirty="0">
            <a:cs typeface="B Nazanin" pitchFamily="2" charset="-78"/>
          </a:endParaRPr>
        </a:p>
      </dgm:t>
    </dgm:pt>
    <dgm:pt modelId="{7B0E2B13-9E0C-47C2-834C-18087ADDFC98}" type="parTrans" cxnId="{CA1B905A-1EE9-4555-B3E8-D84D46511D8B}">
      <dgm:prSet/>
      <dgm:spPr/>
      <dgm:t>
        <a:bodyPr/>
        <a:lstStyle/>
        <a:p>
          <a:endParaRPr lang="en-US" sz="2000" b="1">
            <a:cs typeface="B Nazanin" pitchFamily="2" charset="-78"/>
          </a:endParaRPr>
        </a:p>
      </dgm:t>
    </dgm:pt>
    <dgm:pt modelId="{A5F6BDE2-70A1-45A0-9BB8-6373E865AEB7}" type="sibTrans" cxnId="{CA1B905A-1EE9-4555-B3E8-D84D46511D8B}">
      <dgm:prSet custT="1"/>
      <dgm:spPr/>
      <dgm:t>
        <a:bodyPr/>
        <a:lstStyle/>
        <a:p>
          <a:endParaRPr lang="en-US" sz="1800" b="1">
            <a:cs typeface="B Nazanin" pitchFamily="2" charset="-78"/>
          </a:endParaRPr>
        </a:p>
      </dgm:t>
    </dgm:pt>
    <dgm:pt modelId="{9863293D-9EBB-4196-970C-E64B16413AD4}">
      <dgm:prSet custT="1"/>
      <dgm:spPr/>
      <dgm:t>
        <a:bodyPr/>
        <a:lstStyle/>
        <a:p>
          <a:r>
            <a:rPr lang="fa-IR" sz="2400" b="1" dirty="0" smtClean="0">
              <a:cs typeface="B Nazanin" pitchFamily="2" charset="-78"/>
            </a:rPr>
            <a:t>صدور گواهینامه</a:t>
          </a:r>
          <a:endParaRPr lang="en-US" sz="2400" b="1" dirty="0">
            <a:cs typeface="B Nazanin" pitchFamily="2" charset="-78"/>
          </a:endParaRPr>
        </a:p>
      </dgm:t>
    </dgm:pt>
    <dgm:pt modelId="{79E28848-0297-43E1-9676-85FDC8935FFA}" type="parTrans" cxnId="{6C6F014F-8DF1-4DB8-923A-1E42D8FBB520}">
      <dgm:prSet/>
      <dgm:spPr/>
      <dgm:t>
        <a:bodyPr/>
        <a:lstStyle/>
        <a:p>
          <a:endParaRPr lang="en-US" sz="2000" b="1">
            <a:cs typeface="B Nazanin" pitchFamily="2" charset="-78"/>
          </a:endParaRPr>
        </a:p>
      </dgm:t>
    </dgm:pt>
    <dgm:pt modelId="{C7E20817-96AA-49CD-9E8C-99AE7D7DAA33}" type="sibTrans" cxnId="{6C6F014F-8DF1-4DB8-923A-1E42D8FBB520}">
      <dgm:prSet/>
      <dgm:spPr/>
      <dgm:t>
        <a:bodyPr/>
        <a:lstStyle/>
        <a:p>
          <a:endParaRPr lang="en-US" sz="2000" b="1">
            <a:cs typeface="B Nazanin" pitchFamily="2" charset="-78"/>
          </a:endParaRPr>
        </a:p>
      </dgm:t>
    </dgm:pt>
    <dgm:pt modelId="{2C12C430-67CD-43A3-9B7B-212A5A90F4FB}" type="pres">
      <dgm:prSet presAssocID="{B73F2132-8CFB-4955-B681-62306029D53C}" presName="Name0" presStyleCnt="0">
        <dgm:presLayoutVars>
          <dgm:dir/>
          <dgm:resizeHandles val="exact"/>
        </dgm:presLayoutVars>
      </dgm:prSet>
      <dgm:spPr/>
    </dgm:pt>
    <dgm:pt modelId="{5883BC41-F951-4F02-82E1-C0749C9A4D9C}" type="pres">
      <dgm:prSet presAssocID="{01E500A8-13A3-470B-8619-3C1909DE6BAC}" presName="node" presStyleLbl="node1" presStyleIdx="0" presStyleCnt="4">
        <dgm:presLayoutVars>
          <dgm:bulletEnabled val="1"/>
        </dgm:presLayoutVars>
      </dgm:prSet>
      <dgm:spPr/>
      <dgm:t>
        <a:bodyPr/>
        <a:lstStyle/>
        <a:p>
          <a:endParaRPr lang="en-US"/>
        </a:p>
      </dgm:t>
    </dgm:pt>
    <dgm:pt modelId="{39BABE8F-0893-411F-BAED-CEEA0792D44F}" type="pres">
      <dgm:prSet presAssocID="{1C857D72-D9C7-4156-8046-07D42E4C9862}" presName="sibTrans" presStyleLbl="sibTrans2D1" presStyleIdx="0" presStyleCnt="3"/>
      <dgm:spPr/>
      <dgm:t>
        <a:bodyPr/>
        <a:lstStyle/>
        <a:p>
          <a:endParaRPr lang="en-US"/>
        </a:p>
      </dgm:t>
    </dgm:pt>
    <dgm:pt modelId="{E89C44B9-AFE4-45A9-B5EC-5EBC8944A726}" type="pres">
      <dgm:prSet presAssocID="{1C857D72-D9C7-4156-8046-07D42E4C9862}" presName="connectorText" presStyleLbl="sibTrans2D1" presStyleIdx="0" presStyleCnt="3"/>
      <dgm:spPr/>
      <dgm:t>
        <a:bodyPr/>
        <a:lstStyle/>
        <a:p>
          <a:endParaRPr lang="en-US"/>
        </a:p>
      </dgm:t>
    </dgm:pt>
    <dgm:pt modelId="{08C91E5B-E8C3-4DB1-9A74-7ED39417749A}" type="pres">
      <dgm:prSet presAssocID="{84121AF5-A28B-4DC0-8904-61CA62866603}" presName="node" presStyleLbl="node1" presStyleIdx="1" presStyleCnt="4">
        <dgm:presLayoutVars>
          <dgm:bulletEnabled val="1"/>
        </dgm:presLayoutVars>
      </dgm:prSet>
      <dgm:spPr/>
      <dgm:t>
        <a:bodyPr/>
        <a:lstStyle/>
        <a:p>
          <a:endParaRPr lang="en-US"/>
        </a:p>
      </dgm:t>
    </dgm:pt>
    <dgm:pt modelId="{2ED2D967-B714-410F-A732-6052CFF91485}" type="pres">
      <dgm:prSet presAssocID="{312B9C1C-58D2-44B7-B1D0-316601434B38}" presName="sibTrans" presStyleLbl="sibTrans2D1" presStyleIdx="1" presStyleCnt="3"/>
      <dgm:spPr/>
      <dgm:t>
        <a:bodyPr/>
        <a:lstStyle/>
        <a:p>
          <a:endParaRPr lang="en-US"/>
        </a:p>
      </dgm:t>
    </dgm:pt>
    <dgm:pt modelId="{E193E44D-F0BB-4550-B6FB-F2A92C259CCC}" type="pres">
      <dgm:prSet presAssocID="{312B9C1C-58D2-44B7-B1D0-316601434B38}" presName="connectorText" presStyleLbl="sibTrans2D1" presStyleIdx="1" presStyleCnt="3"/>
      <dgm:spPr/>
      <dgm:t>
        <a:bodyPr/>
        <a:lstStyle/>
        <a:p>
          <a:endParaRPr lang="en-US"/>
        </a:p>
      </dgm:t>
    </dgm:pt>
    <dgm:pt modelId="{352F5C44-7C58-4342-9D67-7D9E25805B08}" type="pres">
      <dgm:prSet presAssocID="{0960261C-362C-4545-9499-2338B7C631BA}" presName="node" presStyleLbl="node1" presStyleIdx="2" presStyleCnt="4">
        <dgm:presLayoutVars>
          <dgm:bulletEnabled val="1"/>
        </dgm:presLayoutVars>
      </dgm:prSet>
      <dgm:spPr/>
      <dgm:t>
        <a:bodyPr/>
        <a:lstStyle/>
        <a:p>
          <a:endParaRPr lang="en-US"/>
        </a:p>
      </dgm:t>
    </dgm:pt>
    <dgm:pt modelId="{9716F256-A173-4E66-BF0C-E0F7AFAAB3AF}" type="pres">
      <dgm:prSet presAssocID="{A5F6BDE2-70A1-45A0-9BB8-6373E865AEB7}" presName="sibTrans" presStyleLbl="sibTrans2D1" presStyleIdx="2" presStyleCnt="3"/>
      <dgm:spPr/>
      <dgm:t>
        <a:bodyPr/>
        <a:lstStyle/>
        <a:p>
          <a:endParaRPr lang="en-US"/>
        </a:p>
      </dgm:t>
    </dgm:pt>
    <dgm:pt modelId="{EE3F9473-34C1-408D-BD09-672F74B14FD9}" type="pres">
      <dgm:prSet presAssocID="{A5F6BDE2-70A1-45A0-9BB8-6373E865AEB7}" presName="connectorText" presStyleLbl="sibTrans2D1" presStyleIdx="2" presStyleCnt="3"/>
      <dgm:spPr/>
      <dgm:t>
        <a:bodyPr/>
        <a:lstStyle/>
        <a:p>
          <a:endParaRPr lang="en-US"/>
        </a:p>
      </dgm:t>
    </dgm:pt>
    <dgm:pt modelId="{B27FC051-4A43-49D0-9FE4-0B2FCB9951A1}" type="pres">
      <dgm:prSet presAssocID="{9863293D-9EBB-4196-970C-E64B16413AD4}" presName="node" presStyleLbl="node1" presStyleIdx="3" presStyleCnt="4" custLinFactNeighborX="-2077" custLinFactNeighborY="-2584">
        <dgm:presLayoutVars>
          <dgm:bulletEnabled val="1"/>
        </dgm:presLayoutVars>
      </dgm:prSet>
      <dgm:spPr/>
      <dgm:t>
        <a:bodyPr/>
        <a:lstStyle/>
        <a:p>
          <a:endParaRPr lang="en-US"/>
        </a:p>
      </dgm:t>
    </dgm:pt>
  </dgm:ptLst>
  <dgm:cxnLst>
    <dgm:cxn modelId="{CA1B905A-1EE9-4555-B3E8-D84D46511D8B}" srcId="{B73F2132-8CFB-4955-B681-62306029D53C}" destId="{0960261C-362C-4545-9499-2338B7C631BA}" srcOrd="2" destOrd="0" parTransId="{7B0E2B13-9E0C-47C2-834C-18087ADDFC98}" sibTransId="{A5F6BDE2-70A1-45A0-9BB8-6373E865AEB7}"/>
    <dgm:cxn modelId="{6C6F014F-8DF1-4DB8-923A-1E42D8FBB520}" srcId="{B73F2132-8CFB-4955-B681-62306029D53C}" destId="{9863293D-9EBB-4196-970C-E64B16413AD4}" srcOrd="3" destOrd="0" parTransId="{79E28848-0297-43E1-9676-85FDC8935FFA}" sibTransId="{C7E20817-96AA-49CD-9E8C-99AE7D7DAA33}"/>
    <dgm:cxn modelId="{2C94B619-605D-4537-9D4E-F224BB0D64CA}" type="presOf" srcId="{1C857D72-D9C7-4156-8046-07D42E4C9862}" destId="{39BABE8F-0893-411F-BAED-CEEA0792D44F}" srcOrd="0" destOrd="0" presId="urn:microsoft.com/office/officeart/2005/8/layout/process1"/>
    <dgm:cxn modelId="{E7776ED0-52B3-4AB7-885C-87D4E5EB6244}" type="presOf" srcId="{A5F6BDE2-70A1-45A0-9BB8-6373E865AEB7}" destId="{EE3F9473-34C1-408D-BD09-672F74B14FD9}" srcOrd="1" destOrd="0" presId="urn:microsoft.com/office/officeart/2005/8/layout/process1"/>
    <dgm:cxn modelId="{A84733D3-E54C-464F-B9CC-8EE075830680}" type="presOf" srcId="{A5F6BDE2-70A1-45A0-9BB8-6373E865AEB7}" destId="{9716F256-A173-4E66-BF0C-E0F7AFAAB3AF}" srcOrd="0" destOrd="0" presId="urn:microsoft.com/office/officeart/2005/8/layout/process1"/>
    <dgm:cxn modelId="{361EA8FC-1C6E-46B0-BAA0-39B579BDC606}" type="presOf" srcId="{01E500A8-13A3-470B-8619-3C1909DE6BAC}" destId="{5883BC41-F951-4F02-82E1-C0749C9A4D9C}" srcOrd="0" destOrd="0" presId="urn:microsoft.com/office/officeart/2005/8/layout/process1"/>
    <dgm:cxn modelId="{580EE64A-A5E7-4B5C-9AC9-8517F71A007C}" type="presOf" srcId="{0960261C-362C-4545-9499-2338B7C631BA}" destId="{352F5C44-7C58-4342-9D67-7D9E25805B08}" srcOrd="0" destOrd="0" presId="urn:microsoft.com/office/officeart/2005/8/layout/process1"/>
    <dgm:cxn modelId="{A370DC03-FF21-4361-903F-54DF558DE509}" type="presOf" srcId="{1C857D72-D9C7-4156-8046-07D42E4C9862}" destId="{E89C44B9-AFE4-45A9-B5EC-5EBC8944A726}" srcOrd="1" destOrd="0" presId="urn:microsoft.com/office/officeart/2005/8/layout/process1"/>
    <dgm:cxn modelId="{33C70C36-FC5F-43C4-8548-E70BD81AF5E0}" type="presOf" srcId="{B73F2132-8CFB-4955-B681-62306029D53C}" destId="{2C12C430-67CD-43A3-9B7B-212A5A90F4FB}" srcOrd="0" destOrd="0" presId="urn:microsoft.com/office/officeart/2005/8/layout/process1"/>
    <dgm:cxn modelId="{B5A262D2-E2E4-4DCB-97E0-484DEFEE71A5}" srcId="{B73F2132-8CFB-4955-B681-62306029D53C}" destId="{01E500A8-13A3-470B-8619-3C1909DE6BAC}" srcOrd="0" destOrd="0" parTransId="{2D50E992-4F8D-4EAD-AD7E-0AC5A8DB8188}" sibTransId="{1C857D72-D9C7-4156-8046-07D42E4C9862}"/>
    <dgm:cxn modelId="{A4F6C9CA-9E8D-4DAF-A4CE-7D5A7831E9B3}" srcId="{B73F2132-8CFB-4955-B681-62306029D53C}" destId="{84121AF5-A28B-4DC0-8904-61CA62866603}" srcOrd="1" destOrd="0" parTransId="{41C60088-31B7-4B67-BC45-063E0E6D9E0B}" sibTransId="{312B9C1C-58D2-44B7-B1D0-316601434B38}"/>
    <dgm:cxn modelId="{10005D02-97AC-4CAB-ACB7-ED12580B94D5}" type="presOf" srcId="{312B9C1C-58D2-44B7-B1D0-316601434B38}" destId="{2ED2D967-B714-410F-A732-6052CFF91485}" srcOrd="0" destOrd="0" presId="urn:microsoft.com/office/officeart/2005/8/layout/process1"/>
    <dgm:cxn modelId="{5F79C68F-2BB7-4D2F-A927-89EBC0BF9E8E}" type="presOf" srcId="{312B9C1C-58D2-44B7-B1D0-316601434B38}" destId="{E193E44D-F0BB-4550-B6FB-F2A92C259CCC}" srcOrd="1" destOrd="0" presId="urn:microsoft.com/office/officeart/2005/8/layout/process1"/>
    <dgm:cxn modelId="{2AFDDA89-3B6F-4DB1-9C93-90A23E08B7FD}" type="presOf" srcId="{9863293D-9EBB-4196-970C-E64B16413AD4}" destId="{B27FC051-4A43-49D0-9FE4-0B2FCB9951A1}" srcOrd="0" destOrd="0" presId="urn:microsoft.com/office/officeart/2005/8/layout/process1"/>
    <dgm:cxn modelId="{7B1D75EA-E26D-414E-807D-A742C97EFB21}" type="presOf" srcId="{84121AF5-A28B-4DC0-8904-61CA62866603}" destId="{08C91E5B-E8C3-4DB1-9A74-7ED39417749A}" srcOrd="0" destOrd="0" presId="urn:microsoft.com/office/officeart/2005/8/layout/process1"/>
    <dgm:cxn modelId="{7859B8AC-4ED5-4DA8-A82E-86D5AACD4055}" type="presParOf" srcId="{2C12C430-67CD-43A3-9B7B-212A5A90F4FB}" destId="{5883BC41-F951-4F02-82E1-C0749C9A4D9C}" srcOrd="0" destOrd="0" presId="urn:microsoft.com/office/officeart/2005/8/layout/process1"/>
    <dgm:cxn modelId="{6DF12122-45FC-4884-9AB9-019094DB3F36}" type="presParOf" srcId="{2C12C430-67CD-43A3-9B7B-212A5A90F4FB}" destId="{39BABE8F-0893-411F-BAED-CEEA0792D44F}" srcOrd="1" destOrd="0" presId="urn:microsoft.com/office/officeart/2005/8/layout/process1"/>
    <dgm:cxn modelId="{31DA9E4E-BC54-4FFA-A165-CA6BC3BF5909}" type="presParOf" srcId="{39BABE8F-0893-411F-BAED-CEEA0792D44F}" destId="{E89C44B9-AFE4-45A9-B5EC-5EBC8944A726}" srcOrd="0" destOrd="0" presId="urn:microsoft.com/office/officeart/2005/8/layout/process1"/>
    <dgm:cxn modelId="{B087586C-3F2B-4D90-B194-9E2F86A3782F}" type="presParOf" srcId="{2C12C430-67CD-43A3-9B7B-212A5A90F4FB}" destId="{08C91E5B-E8C3-4DB1-9A74-7ED39417749A}" srcOrd="2" destOrd="0" presId="urn:microsoft.com/office/officeart/2005/8/layout/process1"/>
    <dgm:cxn modelId="{B03D567C-17A6-4C0D-BFA8-053850E97956}" type="presParOf" srcId="{2C12C430-67CD-43A3-9B7B-212A5A90F4FB}" destId="{2ED2D967-B714-410F-A732-6052CFF91485}" srcOrd="3" destOrd="0" presId="urn:microsoft.com/office/officeart/2005/8/layout/process1"/>
    <dgm:cxn modelId="{FDE1982C-88D1-4A80-9F5D-B45A9B9B14FA}" type="presParOf" srcId="{2ED2D967-B714-410F-A732-6052CFF91485}" destId="{E193E44D-F0BB-4550-B6FB-F2A92C259CCC}" srcOrd="0" destOrd="0" presId="urn:microsoft.com/office/officeart/2005/8/layout/process1"/>
    <dgm:cxn modelId="{15C4EE6D-D2E8-40C9-A937-5709145B4DC6}" type="presParOf" srcId="{2C12C430-67CD-43A3-9B7B-212A5A90F4FB}" destId="{352F5C44-7C58-4342-9D67-7D9E25805B08}" srcOrd="4" destOrd="0" presId="urn:microsoft.com/office/officeart/2005/8/layout/process1"/>
    <dgm:cxn modelId="{1F83F4E4-BC18-4F93-B8F8-FC27B05FDFF1}" type="presParOf" srcId="{2C12C430-67CD-43A3-9B7B-212A5A90F4FB}" destId="{9716F256-A173-4E66-BF0C-E0F7AFAAB3AF}" srcOrd="5" destOrd="0" presId="urn:microsoft.com/office/officeart/2005/8/layout/process1"/>
    <dgm:cxn modelId="{BCA68A68-D267-41EE-960F-F450B9070FC3}" type="presParOf" srcId="{9716F256-A173-4E66-BF0C-E0F7AFAAB3AF}" destId="{EE3F9473-34C1-408D-BD09-672F74B14FD9}" srcOrd="0" destOrd="0" presId="urn:microsoft.com/office/officeart/2005/8/layout/process1"/>
    <dgm:cxn modelId="{AB4A1B79-D17F-43A0-B08C-669A1723D6F4}" type="presParOf" srcId="{2C12C430-67CD-43A3-9B7B-212A5A90F4FB}" destId="{B27FC051-4A43-49D0-9FE4-0B2FCB9951A1}" srcOrd="6" destOrd="0" presId="urn:microsoft.com/office/officeart/2005/8/layout/process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B0297B-7319-4CAF-A08D-0341F886FA8A}">
      <dsp:nvSpPr>
        <dsp:cNvPr id="0" name=""/>
        <dsp:cNvSpPr/>
      </dsp:nvSpPr>
      <dsp:spPr>
        <a:xfrm>
          <a:off x="3895795" y="2036682"/>
          <a:ext cx="2489279" cy="2489279"/>
        </a:xfrm>
        <a:prstGeom prst="gear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bg1"/>
              </a:solidFill>
              <a:effectLst>
                <a:outerShdw blurRad="38100" dist="38100" dir="2700000" algn="tl">
                  <a:srgbClr val="000000">
                    <a:alpha val="43137"/>
                  </a:srgbClr>
                </a:outerShdw>
              </a:effectLst>
              <a:cs typeface="B Nazanin" pitchFamily="2" charset="-78"/>
            </a:rPr>
            <a:t>مسئولیت</a:t>
          </a:r>
        </a:p>
        <a:p>
          <a:pPr lvl="0" algn="ctr" defTabSz="889000" rtl="1">
            <a:lnSpc>
              <a:spcPct val="90000"/>
            </a:lnSpc>
            <a:spcBef>
              <a:spcPct val="0"/>
            </a:spcBef>
            <a:spcAft>
              <a:spcPct val="35000"/>
            </a:spcAft>
          </a:pPr>
          <a:r>
            <a:rPr lang="fa-IR" sz="2000" b="1" kern="1200" dirty="0" smtClean="0">
              <a:solidFill>
                <a:schemeClr val="bg1"/>
              </a:solidFill>
              <a:effectLst>
                <a:outerShdw blurRad="38100" dist="38100" dir="2700000" algn="tl">
                  <a:srgbClr val="000000">
                    <a:alpha val="43137"/>
                  </a:srgbClr>
                </a:outerShdw>
              </a:effectLst>
              <a:cs typeface="B Nazanin" pitchFamily="2" charset="-78"/>
            </a:rPr>
            <a:t>اقتصادی</a:t>
          </a:r>
          <a:endParaRPr lang="en-US" sz="2000" b="1" kern="1200" dirty="0">
            <a:solidFill>
              <a:schemeClr val="bg1"/>
            </a:solidFill>
            <a:effectLst>
              <a:outerShdw blurRad="38100" dist="38100" dir="2700000" algn="tl">
                <a:srgbClr val="000000">
                  <a:alpha val="43137"/>
                </a:srgbClr>
              </a:outerShdw>
            </a:effectLst>
            <a:cs typeface="B Nazanin" pitchFamily="2" charset="-78"/>
          </a:endParaRPr>
        </a:p>
      </dsp:txBody>
      <dsp:txXfrm>
        <a:off x="3895795" y="2036682"/>
        <a:ext cx="2489279" cy="2489279"/>
      </dsp:txXfrm>
    </dsp:sp>
    <dsp:sp modelId="{1FFA72A9-C7E0-409C-87A7-865F2F97F8D2}">
      <dsp:nvSpPr>
        <dsp:cNvPr id="0" name=""/>
        <dsp:cNvSpPr/>
      </dsp:nvSpPr>
      <dsp:spPr>
        <a:xfrm>
          <a:off x="2440194" y="1448307"/>
          <a:ext cx="1810384" cy="1810384"/>
        </a:xfrm>
        <a:prstGeom prst="gear6">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effectLst>
                <a:outerShdw blurRad="38100" dist="38100" dir="2700000" algn="tl">
                  <a:srgbClr val="000000">
                    <a:alpha val="43137"/>
                  </a:srgbClr>
                </a:outerShdw>
              </a:effectLst>
              <a:cs typeface="B Nazanin" pitchFamily="2" charset="-78"/>
            </a:rPr>
            <a:t>مسئولیت اجتماعی</a:t>
          </a:r>
          <a:endParaRPr lang="en-US" sz="2000" b="1" kern="1200" dirty="0">
            <a:solidFill>
              <a:schemeClr val="tx1"/>
            </a:solidFill>
            <a:effectLst>
              <a:outerShdw blurRad="38100" dist="38100" dir="2700000" algn="tl">
                <a:srgbClr val="000000">
                  <a:alpha val="43137"/>
                </a:srgbClr>
              </a:outerShdw>
            </a:effectLst>
            <a:cs typeface="B Nazanin" pitchFamily="2" charset="-78"/>
          </a:endParaRPr>
        </a:p>
      </dsp:txBody>
      <dsp:txXfrm>
        <a:off x="2440194" y="1448307"/>
        <a:ext cx="1810384" cy="1810384"/>
      </dsp:txXfrm>
    </dsp:sp>
    <dsp:sp modelId="{F4D67989-FACE-49EF-A729-2A4EE4B981A1}">
      <dsp:nvSpPr>
        <dsp:cNvPr id="0" name=""/>
        <dsp:cNvSpPr/>
      </dsp:nvSpPr>
      <dsp:spPr>
        <a:xfrm rot="20700000">
          <a:off x="3454194" y="199327"/>
          <a:ext cx="1773807" cy="1773807"/>
        </a:xfrm>
        <a:prstGeom prst="gear6">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b="1" kern="1200" dirty="0" smtClean="0">
              <a:solidFill>
                <a:schemeClr val="tx1"/>
              </a:solidFill>
              <a:effectLst>
                <a:outerShdw blurRad="38100" dist="38100" dir="2700000" algn="tl">
                  <a:srgbClr val="000000">
                    <a:alpha val="43137"/>
                  </a:srgbClr>
                </a:outerShdw>
              </a:effectLst>
              <a:cs typeface="B Nazanin" pitchFamily="2" charset="-78"/>
            </a:rPr>
            <a:t>مسئولیت زیست محیطی </a:t>
          </a:r>
          <a:endParaRPr lang="en-US" sz="2000" b="1" kern="1200" dirty="0">
            <a:solidFill>
              <a:schemeClr val="tx1"/>
            </a:solidFill>
            <a:effectLst>
              <a:outerShdw blurRad="38100" dist="38100" dir="2700000" algn="tl">
                <a:srgbClr val="000000">
                  <a:alpha val="43137"/>
                </a:srgbClr>
              </a:outerShdw>
            </a:effectLst>
            <a:cs typeface="B Nazanin" pitchFamily="2" charset="-78"/>
          </a:endParaRPr>
        </a:p>
      </dsp:txBody>
      <dsp:txXfrm>
        <a:off x="3843242" y="588375"/>
        <a:ext cx="995711" cy="995711"/>
      </dsp:txXfrm>
    </dsp:sp>
    <dsp:sp modelId="{FD58E4BA-C8CD-4C43-BDAC-C39B9E18A7E8}">
      <dsp:nvSpPr>
        <dsp:cNvPr id="0" name=""/>
        <dsp:cNvSpPr/>
      </dsp:nvSpPr>
      <dsp:spPr>
        <a:xfrm>
          <a:off x="3700747" y="1658974"/>
          <a:ext cx="3186277" cy="3186277"/>
        </a:xfrm>
        <a:prstGeom prst="circularArrow">
          <a:avLst>
            <a:gd name="adj1" fmla="val 4687"/>
            <a:gd name="adj2" fmla="val 299029"/>
            <a:gd name="adj3" fmla="val 2523572"/>
            <a:gd name="adj4" fmla="val 15845412"/>
            <a:gd name="adj5" fmla="val 546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008CBBB-E224-4FD0-8ABB-3A8BEF955554}">
      <dsp:nvSpPr>
        <dsp:cNvPr id="0" name=""/>
        <dsp:cNvSpPr/>
      </dsp:nvSpPr>
      <dsp:spPr>
        <a:xfrm>
          <a:off x="2119578" y="1046314"/>
          <a:ext cx="2315029" cy="2315029"/>
        </a:xfrm>
        <a:prstGeom prst="leftCircularArrow">
          <a:avLst>
            <a:gd name="adj1" fmla="val 6452"/>
            <a:gd name="adj2" fmla="val 429999"/>
            <a:gd name="adj3" fmla="val 10489124"/>
            <a:gd name="adj4" fmla="val 14837806"/>
            <a:gd name="adj5" fmla="val 7527"/>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BBA62C4-F239-404E-9A9D-BF8F26C1E740}">
      <dsp:nvSpPr>
        <dsp:cNvPr id="0" name=""/>
        <dsp:cNvSpPr/>
      </dsp:nvSpPr>
      <dsp:spPr>
        <a:xfrm>
          <a:off x="3043894" y="-190626"/>
          <a:ext cx="2496068" cy="2496068"/>
        </a:xfrm>
        <a:prstGeom prst="circularArrow">
          <a:avLst>
            <a:gd name="adj1" fmla="val 5984"/>
            <a:gd name="adj2" fmla="val 394124"/>
            <a:gd name="adj3" fmla="val 13313824"/>
            <a:gd name="adj4" fmla="val 10508221"/>
            <a:gd name="adj5" fmla="val 6981"/>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B63AE4-1244-49F1-A8BC-0FF7BC18F681}">
      <dsp:nvSpPr>
        <dsp:cNvPr id="0" name=""/>
        <dsp:cNvSpPr/>
      </dsp:nvSpPr>
      <dsp:spPr>
        <a:xfrm rot="5400000">
          <a:off x="-245395" y="248052"/>
          <a:ext cx="1635968" cy="114517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kern="1200" dirty="0" smtClean="0"/>
            <a:t>مرحله اول </a:t>
          </a:r>
          <a:endParaRPr lang="en-US" sz="2400" kern="1200" dirty="0"/>
        </a:p>
      </dsp:txBody>
      <dsp:txXfrm rot="5400000">
        <a:off x="-245395" y="248052"/>
        <a:ext cx="1635968" cy="1145177"/>
      </dsp:txXfrm>
    </dsp:sp>
    <dsp:sp modelId="{CB7FB941-42E2-41B3-A8AE-1F367C462F41}">
      <dsp:nvSpPr>
        <dsp:cNvPr id="0" name=""/>
        <dsp:cNvSpPr/>
      </dsp:nvSpPr>
      <dsp:spPr>
        <a:xfrm rot="5400000">
          <a:off x="4155699" y="-3007863"/>
          <a:ext cx="1063379" cy="70844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r" defTabSz="1600200" rtl="1">
            <a:lnSpc>
              <a:spcPct val="90000"/>
            </a:lnSpc>
            <a:spcBef>
              <a:spcPct val="0"/>
            </a:spcBef>
            <a:spcAft>
              <a:spcPct val="15000"/>
            </a:spcAft>
            <a:buChar char="••"/>
          </a:pPr>
          <a:r>
            <a:rPr lang="fa-IR" sz="3600" b="1" kern="1200" dirty="0" smtClean="0">
              <a:cs typeface="B Nazanin" pitchFamily="2" charset="-78"/>
            </a:rPr>
            <a:t>برگزاری آموزش عمومی</a:t>
          </a:r>
          <a:endParaRPr lang="en-US" sz="3600" kern="1200" dirty="0">
            <a:cs typeface="B Nazanin" pitchFamily="2" charset="-78"/>
          </a:endParaRPr>
        </a:p>
      </dsp:txBody>
      <dsp:txXfrm rot="5400000">
        <a:off x="4155699" y="-3007863"/>
        <a:ext cx="1063379" cy="7084422"/>
      </dsp:txXfrm>
    </dsp:sp>
    <dsp:sp modelId="{AD5B97F0-45DA-4525-AB40-B66A863D1618}">
      <dsp:nvSpPr>
        <dsp:cNvPr id="0" name=""/>
        <dsp:cNvSpPr/>
      </dsp:nvSpPr>
      <dsp:spPr>
        <a:xfrm rot="5400000">
          <a:off x="-245395" y="1690392"/>
          <a:ext cx="1635968" cy="114517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kern="1200" dirty="0" smtClean="0"/>
            <a:t>مرحله دوم </a:t>
          </a:r>
          <a:endParaRPr lang="en-US" sz="2400" kern="1200" dirty="0"/>
        </a:p>
      </dsp:txBody>
      <dsp:txXfrm rot="5400000">
        <a:off x="-245395" y="1690392"/>
        <a:ext cx="1635968" cy="1145177"/>
      </dsp:txXfrm>
    </dsp:sp>
    <dsp:sp modelId="{C33671F5-6AAC-4BB2-841C-8049133DF363}">
      <dsp:nvSpPr>
        <dsp:cNvPr id="0" name=""/>
        <dsp:cNvSpPr/>
      </dsp:nvSpPr>
      <dsp:spPr>
        <a:xfrm rot="5400000">
          <a:off x="4155699" y="-1565524"/>
          <a:ext cx="1063379" cy="70844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r" defTabSz="1600200" rtl="1">
            <a:lnSpc>
              <a:spcPct val="90000"/>
            </a:lnSpc>
            <a:spcBef>
              <a:spcPct val="0"/>
            </a:spcBef>
            <a:spcAft>
              <a:spcPct val="15000"/>
            </a:spcAft>
            <a:buChar char="••"/>
          </a:pPr>
          <a:endParaRPr lang="en-US" sz="3600" b="1" kern="1200">
            <a:cs typeface="B Nazanin" pitchFamily="2" charset="-78"/>
          </a:endParaRPr>
        </a:p>
        <a:p>
          <a:pPr marL="285750" lvl="1" indent="-285750" algn="r" defTabSz="1600200" rtl="1">
            <a:lnSpc>
              <a:spcPct val="90000"/>
            </a:lnSpc>
            <a:spcBef>
              <a:spcPct val="0"/>
            </a:spcBef>
            <a:spcAft>
              <a:spcPct val="15000"/>
            </a:spcAft>
            <a:buChar char="••"/>
          </a:pPr>
          <a:r>
            <a:rPr lang="fa-IR" sz="3600" b="1" kern="1200" dirty="0" smtClean="0">
              <a:cs typeface="B Nazanin" pitchFamily="2" charset="-78"/>
            </a:rPr>
            <a:t>ایجاد ساختار و سیستم</a:t>
          </a:r>
          <a:endParaRPr lang="en-US" sz="3600" b="1" kern="1200" dirty="0">
            <a:cs typeface="B Nazanin" pitchFamily="2" charset="-78"/>
          </a:endParaRPr>
        </a:p>
        <a:p>
          <a:pPr marL="285750" lvl="1" indent="-285750" algn="r" defTabSz="1600200" rtl="1">
            <a:lnSpc>
              <a:spcPct val="90000"/>
            </a:lnSpc>
            <a:spcBef>
              <a:spcPct val="0"/>
            </a:spcBef>
            <a:spcAft>
              <a:spcPct val="15000"/>
            </a:spcAft>
            <a:buChar char="••"/>
          </a:pPr>
          <a:endParaRPr lang="en-US" sz="3600" b="1" kern="1200" dirty="0">
            <a:cs typeface="B Nazanin" pitchFamily="2" charset="-78"/>
          </a:endParaRPr>
        </a:p>
      </dsp:txBody>
      <dsp:txXfrm rot="5400000">
        <a:off x="4155699" y="-1565524"/>
        <a:ext cx="1063379" cy="7084422"/>
      </dsp:txXfrm>
    </dsp:sp>
    <dsp:sp modelId="{F13B514A-6208-43E8-86AB-705AE5CE4B87}">
      <dsp:nvSpPr>
        <dsp:cNvPr id="0" name=""/>
        <dsp:cNvSpPr/>
      </dsp:nvSpPr>
      <dsp:spPr>
        <a:xfrm rot="5400000">
          <a:off x="-245395" y="3132732"/>
          <a:ext cx="1635968" cy="114517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kern="1200" dirty="0" smtClean="0"/>
            <a:t>مرحله سوم </a:t>
          </a:r>
          <a:endParaRPr lang="en-US" sz="2400" kern="1200" dirty="0"/>
        </a:p>
      </dsp:txBody>
      <dsp:txXfrm rot="5400000">
        <a:off x="-245395" y="3132732"/>
        <a:ext cx="1635968" cy="1145177"/>
      </dsp:txXfrm>
    </dsp:sp>
    <dsp:sp modelId="{08F82A86-9599-4680-BA4C-918FCB364B8D}">
      <dsp:nvSpPr>
        <dsp:cNvPr id="0" name=""/>
        <dsp:cNvSpPr/>
      </dsp:nvSpPr>
      <dsp:spPr>
        <a:xfrm rot="5400000">
          <a:off x="4155699" y="-123184"/>
          <a:ext cx="1063379" cy="70844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r" defTabSz="1422400" rtl="1">
            <a:lnSpc>
              <a:spcPct val="90000"/>
            </a:lnSpc>
            <a:spcBef>
              <a:spcPct val="0"/>
            </a:spcBef>
            <a:spcAft>
              <a:spcPct val="15000"/>
            </a:spcAft>
            <a:buChar char="••"/>
          </a:pPr>
          <a:endParaRPr lang="en-US" sz="3200" b="1" kern="1200">
            <a:cs typeface="B Nazanin" pitchFamily="2" charset="-78"/>
          </a:endParaRPr>
        </a:p>
        <a:p>
          <a:pPr marL="285750" lvl="1" indent="-285750" algn="r" defTabSz="1422400" rtl="1">
            <a:lnSpc>
              <a:spcPct val="90000"/>
            </a:lnSpc>
            <a:spcBef>
              <a:spcPct val="0"/>
            </a:spcBef>
            <a:spcAft>
              <a:spcPct val="15000"/>
            </a:spcAft>
            <a:buChar char="••"/>
          </a:pPr>
          <a:r>
            <a:rPr lang="fa-IR" sz="3200" b="1" kern="1200" dirty="0" smtClean="0">
              <a:cs typeface="B Nazanin" pitchFamily="2" charset="-78"/>
            </a:rPr>
            <a:t>انجام خود ممیزی</a:t>
          </a:r>
          <a:endParaRPr lang="en-US" sz="3200" b="1" kern="1200" dirty="0">
            <a:cs typeface="B Nazanin" pitchFamily="2" charset="-78"/>
          </a:endParaRPr>
        </a:p>
        <a:p>
          <a:pPr marL="285750" lvl="1" indent="-285750" algn="r" defTabSz="1422400" rtl="1">
            <a:lnSpc>
              <a:spcPct val="90000"/>
            </a:lnSpc>
            <a:spcBef>
              <a:spcPct val="0"/>
            </a:spcBef>
            <a:spcAft>
              <a:spcPct val="15000"/>
            </a:spcAft>
            <a:buChar char="••"/>
          </a:pPr>
          <a:endParaRPr lang="en-US" sz="3200" b="1" kern="1200" dirty="0">
            <a:cs typeface="B Nazanin" pitchFamily="2" charset="-78"/>
          </a:endParaRPr>
        </a:p>
      </dsp:txBody>
      <dsp:txXfrm rot="5400000">
        <a:off x="4155699" y="-123184"/>
        <a:ext cx="1063379" cy="708442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784B70-31F7-4103-83C9-EEA857D89FCF}">
      <dsp:nvSpPr>
        <dsp:cNvPr id="0" name=""/>
        <dsp:cNvSpPr/>
      </dsp:nvSpPr>
      <dsp:spPr>
        <a:xfrm rot="5400000">
          <a:off x="-245395" y="248052"/>
          <a:ext cx="1635968" cy="114517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kern="1200" dirty="0" smtClean="0"/>
            <a:t>مرحله چهارم</a:t>
          </a:r>
          <a:endParaRPr lang="en-US" sz="2000" kern="1200" dirty="0"/>
        </a:p>
      </dsp:txBody>
      <dsp:txXfrm rot="5400000">
        <a:off x="-245395" y="248052"/>
        <a:ext cx="1635968" cy="1145177"/>
      </dsp:txXfrm>
    </dsp:sp>
    <dsp:sp modelId="{AF09F635-1853-48F3-BD26-1F133210B2A1}">
      <dsp:nvSpPr>
        <dsp:cNvPr id="0" name=""/>
        <dsp:cNvSpPr/>
      </dsp:nvSpPr>
      <dsp:spPr>
        <a:xfrm rot="5400000">
          <a:off x="4155699" y="-3007863"/>
          <a:ext cx="1063379" cy="70844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r" defTabSz="1422400" rtl="1">
            <a:lnSpc>
              <a:spcPct val="90000"/>
            </a:lnSpc>
            <a:spcBef>
              <a:spcPct val="0"/>
            </a:spcBef>
            <a:spcAft>
              <a:spcPct val="15000"/>
            </a:spcAft>
            <a:buChar char="••"/>
          </a:pPr>
          <a:endParaRPr lang="en-US" sz="3200" kern="1200">
            <a:cs typeface="B Nazanin" pitchFamily="2" charset="-78"/>
          </a:endParaRPr>
        </a:p>
        <a:p>
          <a:pPr marL="285750" lvl="1" indent="-285750" algn="r" defTabSz="1422400" rtl="1">
            <a:lnSpc>
              <a:spcPct val="90000"/>
            </a:lnSpc>
            <a:spcBef>
              <a:spcPct val="0"/>
            </a:spcBef>
            <a:spcAft>
              <a:spcPct val="15000"/>
            </a:spcAft>
            <a:buChar char="••"/>
          </a:pPr>
          <a:r>
            <a:rPr lang="fa-IR" sz="3200" b="1" kern="1200" dirty="0" smtClean="0">
              <a:cs typeface="B Nazanin" pitchFamily="2" charset="-78"/>
            </a:rPr>
            <a:t>تحلیل نتایج خود ممیزی</a:t>
          </a:r>
          <a:endParaRPr lang="en-US" sz="3200" kern="1200" dirty="0">
            <a:cs typeface="B Nazanin" pitchFamily="2" charset="-78"/>
          </a:endParaRPr>
        </a:p>
        <a:p>
          <a:pPr marL="285750" lvl="1" indent="-285750" algn="r" defTabSz="1422400" rtl="1">
            <a:lnSpc>
              <a:spcPct val="90000"/>
            </a:lnSpc>
            <a:spcBef>
              <a:spcPct val="0"/>
            </a:spcBef>
            <a:spcAft>
              <a:spcPct val="15000"/>
            </a:spcAft>
            <a:buChar char="••"/>
          </a:pPr>
          <a:endParaRPr lang="en-US" sz="3200" kern="1200" dirty="0">
            <a:cs typeface="B Nazanin" pitchFamily="2" charset="-78"/>
          </a:endParaRPr>
        </a:p>
      </dsp:txBody>
      <dsp:txXfrm rot="5400000">
        <a:off x="4155699" y="-3007863"/>
        <a:ext cx="1063379" cy="7084422"/>
      </dsp:txXfrm>
    </dsp:sp>
    <dsp:sp modelId="{7E457BE4-D808-4524-911F-8D17FA26EEC4}">
      <dsp:nvSpPr>
        <dsp:cNvPr id="0" name=""/>
        <dsp:cNvSpPr/>
      </dsp:nvSpPr>
      <dsp:spPr>
        <a:xfrm rot="5400000">
          <a:off x="-245395" y="1690392"/>
          <a:ext cx="1635968" cy="114517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kern="1200" dirty="0" smtClean="0"/>
            <a:t>مرحله پنجم </a:t>
          </a:r>
          <a:endParaRPr lang="en-US" sz="2000" kern="1200" dirty="0"/>
        </a:p>
      </dsp:txBody>
      <dsp:txXfrm rot="5400000">
        <a:off x="-245395" y="1690392"/>
        <a:ext cx="1635968" cy="1145177"/>
      </dsp:txXfrm>
    </dsp:sp>
    <dsp:sp modelId="{05509AEA-773C-4C29-A6A0-221DC964FD1F}">
      <dsp:nvSpPr>
        <dsp:cNvPr id="0" name=""/>
        <dsp:cNvSpPr/>
      </dsp:nvSpPr>
      <dsp:spPr>
        <a:xfrm rot="5400000">
          <a:off x="4155699" y="-1565524"/>
          <a:ext cx="1063379" cy="70844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r" defTabSz="1244600" rtl="1">
            <a:lnSpc>
              <a:spcPct val="90000"/>
            </a:lnSpc>
            <a:spcBef>
              <a:spcPct val="0"/>
            </a:spcBef>
            <a:spcAft>
              <a:spcPct val="15000"/>
            </a:spcAft>
            <a:buChar char="••"/>
          </a:pPr>
          <a:endParaRPr lang="en-US" sz="2800" kern="1200" dirty="0">
            <a:cs typeface="B Nazanin" pitchFamily="2" charset="-78"/>
          </a:endParaRPr>
        </a:p>
        <a:p>
          <a:pPr marL="285750" lvl="1" indent="-285750" algn="r" defTabSz="1244600" rtl="1">
            <a:lnSpc>
              <a:spcPct val="90000"/>
            </a:lnSpc>
            <a:spcBef>
              <a:spcPct val="0"/>
            </a:spcBef>
            <a:spcAft>
              <a:spcPct val="15000"/>
            </a:spcAft>
            <a:buChar char="••"/>
          </a:pPr>
          <a:r>
            <a:rPr lang="fa-IR" sz="2800" b="1" kern="1200" smtClean="0">
              <a:cs typeface="B Nazanin" pitchFamily="2" charset="-78"/>
            </a:rPr>
            <a:t>شناسائی فرصت های بهبود</a:t>
          </a:r>
          <a:endParaRPr lang="en-US" sz="2800" kern="1200">
            <a:cs typeface="B Nazanin" pitchFamily="2" charset="-78"/>
          </a:endParaRPr>
        </a:p>
        <a:p>
          <a:pPr marL="285750" lvl="1" indent="-285750" algn="r" defTabSz="1244600" rtl="1">
            <a:lnSpc>
              <a:spcPct val="90000"/>
            </a:lnSpc>
            <a:spcBef>
              <a:spcPct val="0"/>
            </a:spcBef>
            <a:spcAft>
              <a:spcPct val="15000"/>
            </a:spcAft>
            <a:buChar char="••"/>
          </a:pPr>
          <a:endParaRPr lang="en-US" sz="2800" kern="1200" dirty="0">
            <a:cs typeface="B Nazanin" pitchFamily="2" charset="-78"/>
          </a:endParaRPr>
        </a:p>
      </dsp:txBody>
      <dsp:txXfrm rot="5400000">
        <a:off x="4155699" y="-1565524"/>
        <a:ext cx="1063379" cy="7084422"/>
      </dsp:txXfrm>
    </dsp:sp>
    <dsp:sp modelId="{811722EC-6591-4DC5-AA00-FA8A647E15C1}">
      <dsp:nvSpPr>
        <dsp:cNvPr id="0" name=""/>
        <dsp:cNvSpPr/>
      </dsp:nvSpPr>
      <dsp:spPr>
        <a:xfrm rot="5400000">
          <a:off x="-245395" y="3132732"/>
          <a:ext cx="1635968" cy="114517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kern="1200" dirty="0" smtClean="0"/>
            <a:t>مرحله ششم </a:t>
          </a:r>
          <a:endParaRPr lang="en-US" sz="2000" kern="1200" dirty="0"/>
        </a:p>
      </dsp:txBody>
      <dsp:txXfrm rot="5400000">
        <a:off x="-245395" y="3132732"/>
        <a:ext cx="1635968" cy="1145177"/>
      </dsp:txXfrm>
    </dsp:sp>
    <dsp:sp modelId="{56B40389-DCB1-4396-A12B-00BC4B1A29E6}">
      <dsp:nvSpPr>
        <dsp:cNvPr id="0" name=""/>
        <dsp:cNvSpPr/>
      </dsp:nvSpPr>
      <dsp:spPr>
        <a:xfrm rot="5400000">
          <a:off x="4155699" y="-123184"/>
          <a:ext cx="1063379" cy="70844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r" defTabSz="1244600" rtl="1">
            <a:lnSpc>
              <a:spcPct val="90000"/>
            </a:lnSpc>
            <a:spcBef>
              <a:spcPct val="0"/>
            </a:spcBef>
            <a:spcAft>
              <a:spcPct val="15000"/>
            </a:spcAft>
            <a:buChar char="••"/>
          </a:pPr>
          <a:endParaRPr lang="en-US" sz="2800" kern="1200">
            <a:cs typeface="B Nazanin" pitchFamily="2" charset="-78"/>
          </a:endParaRPr>
        </a:p>
        <a:p>
          <a:pPr marL="285750" lvl="1" indent="-285750" algn="r" defTabSz="1244600" rtl="1">
            <a:lnSpc>
              <a:spcPct val="90000"/>
            </a:lnSpc>
            <a:spcBef>
              <a:spcPct val="0"/>
            </a:spcBef>
            <a:spcAft>
              <a:spcPct val="15000"/>
            </a:spcAft>
            <a:buChar char="••"/>
          </a:pPr>
          <a:r>
            <a:rPr lang="fa-IR" sz="2800" b="1" kern="1200" dirty="0" smtClean="0">
              <a:cs typeface="B Nazanin" pitchFamily="2" charset="-78"/>
            </a:rPr>
            <a:t>اولویت بندی</a:t>
          </a:r>
          <a:endParaRPr lang="en-US" sz="2800" kern="1200" dirty="0">
            <a:cs typeface="B Nazanin" pitchFamily="2" charset="-78"/>
          </a:endParaRPr>
        </a:p>
        <a:p>
          <a:pPr marL="285750" lvl="1" indent="-285750" algn="r" defTabSz="1244600" rtl="1">
            <a:lnSpc>
              <a:spcPct val="90000"/>
            </a:lnSpc>
            <a:spcBef>
              <a:spcPct val="0"/>
            </a:spcBef>
            <a:spcAft>
              <a:spcPct val="15000"/>
            </a:spcAft>
            <a:buChar char="••"/>
          </a:pPr>
          <a:endParaRPr lang="en-US" sz="2800" kern="1200" dirty="0">
            <a:cs typeface="B Nazanin" pitchFamily="2" charset="-78"/>
          </a:endParaRPr>
        </a:p>
      </dsp:txBody>
      <dsp:txXfrm rot="5400000">
        <a:off x="4155699" y="-123184"/>
        <a:ext cx="1063379" cy="708442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C5A70B-7FC4-421D-B6CC-4C611B0D1308}">
      <dsp:nvSpPr>
        <dsp:cNvPr id="0" name=""/>
        <dsp:cNvSpPr/>
      </dsp:nvSpPr>
      <dsp:spPr>
        <a:xfrm rot="5400000">
          <a:off x="-245395" y="248052"/>
          <a:ext cx="1635968" cy="114517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a-IR" sz="2200" kern="1200" dirty="0" smtClean="0"/>
            <a:t>مرحله هفتم </a:t>
          </a:r>
          <a:endParaRPr lang="en-US" sz="2200" kern="1200" dirty="0"/>
        </a:p>
      </dsp:txBody>
      <dsp:txXfrm rot="5400000">
        <a:off x="-245395" y="248052"/>
        <a:ext cx="1635968" cy="1145177"/>
      </dsp:txXfrm>
    </dsp:sp>
    <dsp:sp modelId="{DAC23A5F-11CF-46B7-8DE1-B53DCB914F17}">
      <dsp:nvSpPr>
        <dsp:cNvPr id="0" name=""/>
        <dsp:cNvSpPr/>
      </dsp:nvSpPr>
      <dsp:spPr>
        <a:xfrm rot="5400000">
          <a:off x="4155699" y="-3007863"/>
          <a:ext cx="1063379" cy="70844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r" defTabSz="1600200" rtl="1">
            <a:lnSpc>
              <a:spcPct val="90000"/>
            </a:lnSpc>
            <a:spcBef>
              <a:spcPct val="0"/>
            </a:spcBef>
            <a:spcAft>
              <a:spcPct val="15000"/>
            </a:spcAft>
            <a:buChar char="••"/>
          </a:pPr>
          <a:endParaRPr lang="en-US" sz="3600" kern="1200">
            <a:cs typeface="B Nazanin" pitchFamily="2" charset="-78"/>
          </a:endParaRPr>
        </a:p>
        <a:p>
          <a:pPr marL="285750" lvl="1" indent="-285750" algn="r" defTabSz="1600200" rtl="1">
            <a:lnSpc>
              <a:spcPct val="90000"/>
            </a:lnSpc>
            <a:spcBef>
              <a:spcPct val="0"/>
            </a:spcBef>
            <a:spcAft>
              <a:spcPct val="15000"/>
            </a:spcAft>
            <a:buChar char="••"/>
          </a:pPr>
          <a:r>
            <a:rPr lang="fa-IR" sz="3600" b="1" kern="1200" dirty="0" smtClean="0">
              <a:cs typeface="B Nazanin" pitchFamily="2" charset="-78"/>
            </a:rPr>
            <a:t>تعیین پروژه </a:t>
          </a:r>
          <a:r>
            <a:rPr lang="fa-IR" sz="2800" b="1" kern="1200" dirty="0" smtClean="0">
              <a:cs typeface="B Nazanin" pitchFamily="2" charset="-78"/>
            </a:rPr>
            <a:t>ها</a:t>
          </a:r>
          <a:r>
            <a:rPr lang="fa-IR" sz="3200" b="1" kern="1200" dirty="0" smtClean="0">
              <a:cs typeface="B Nazanin" pitchFamily="2" charset="-78"/>
            </a:rPr>
            <a:t>ی بهبود</a:t>
          </a:r>
          <a:endParaRPr lang="en-US" sz="3600" kern="1200" dirty="0">
            <a:cs typeface="B Nazanin" pitchFamily="2" charset="-78"/>
          </a:endParaRPr>
        </a:p>
        <a:p>
          <a:pPr marL="285750" lvl="1" indent="-285750" algn="r" defTabSz="1600200" rtl="1">
            <a:lnSpc>
              <a:spcPct val="90000"/>
            </a:lnSpc>
            <a:spcBef>
              <a:spcPct val="0"/>
            </a:spcBef>
            <a:spcAft>
              <a:spcPct val="15000"/>
            </a:spcAft>
            <a:buChar char="••"/>
          </a:pPr>
          <a:endParaRPr lang="en-US" sz="3600" kern="1200" dirty="0">
            <a:cs typeface="B Nazanin" pitchFamily="2" charset="-78"/>
          </a:endParaRPr>
        </a:p>
      </dsp:txBody>
      <dsp:txXfrm rot="5400000">
        <a:off x="4155699" y="-3007863"/>
        <a:ext cx="1063379" cy="7084422"/>
      </dsp:txXfrm>
    </dsp:sp>
    <dsp:sp modelId="{EEE38079-0938-443E-BC4D-778AE5ACA133}">
      <dsp:nvSpPr>
        <dsp:cNvPr id="0" name=""/>
        <dsp:cNvSpPr/>
      </dsp:nvSpPr>
      <dsp:spPr>
        <a:xfrm rot="5400000">
          <a:off x="-245395" y="1690392"/>
          <a:ext cx="1635968" cy="114517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a-IR" sz="2200" kern="1200" dirty="0" smtClean="0"/>
            <a:t>مرحله هشتم </a:t>
          </a:r>
          <a:endParaRPr lang="en-US" sz="2200" kern="1200" dirty="0"/>
        </a:p>
      </dsp:txBody>
      <dsp:txXfrm rot="5400000">
        <a:off x="-245395" y="1690392"/>
        <a:ext cx="1635968" cy="1145177"/>
      </dsp:txXfrm>
    </dsp:sp>
    <dsp:sp modelId="{6A71C65C-4E83-4F97-92AE-34EE5F1A23C6}">
      <dsp:nvSpPr>
        <dsp:cNvPr id="0" name=""/>
        <dsp:cNvSpPr/>
      </dsp:nvSpPr>
      <dsp:spPr>
        <a:xfrm rot="5400000">
          <a:off x="4155699" y="-1565524"/>
          <a:ext cx="1063379" cy="70844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r" defTabSz="1600200" rtl="1">
            <a:lnSpc>
              <a:spcPct val="90000"/>
            </a:lnSpc>
            <a:spcBef>
              <a:spcPct val="0"/>
            </a:spcBef>
            <a:spcAft>
              <a:spcPct val="15000"/>
            </a:spcAft>
            <a:buChar char="••"/>
          </a:pPr>
          <a:r>
            <a:rPr lang="fa-IR" sz="3600" b="1" kern="1200" dirty="0" smtClean="0">
              <a:cs typeface="B Nazanin" pitchFamily="2" charset="-78"/>
            </a:rPr>
            <a:t>اجرا </a:t>
          </a:r>
          <a:endParaRPr lang="en-US" sz="3600" b="1" kern="1200" dirty="0">
            <a:cs typeface="B Nazanin" pitchFamily="2" charset="-78"/>
          </a:endParaRPr>
        </a:p>
      </dsp:txBody>
      <dsp:txXfrm rot="5400000">
        <a:off x="4155699" y="-1565524"/>
        <a:ext cx="1063379" cy="7084422"/>
      </dsp:txXfrm>
    </dsp:sp>
    <dsp:sp modelId="{5F702553-038A-4985-AF1A-A292F2667181}">
      <dsp:nvSpPr>
        <dsp:cNvPr id="0" name=""/>
        <dsp:cNvSpPr/>
      </dsp:nvSpPr>
      <dsp:spPr>
        <a:xfrm rot="5400000">
          <a:off x="-245395" y="3132732"/>
          <a:ext cx="1635968" cy="114517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fa-IR" sz="2200" kern="1200" dirty="0" smtClean="0"/>
            <a:t>مرحله نهم </a:t>
          </a:r>
          <a:endParaRPr lang="en-US" sz="2200" kern="1200" dirty="0"/>
        </a:p>
      </dsp:txBody>
      <dsp:txXfrm rot="5400000">
        <a:off x="-245395" y="3132732"/>
        <a:ext cx="1635968" cy="1145177"/>
      </dsp:txXfrm>
    </dsp:sp>
    <dsp:sp modelId="{9011A248-804E-4F0C-8AAE-CF5A877FBB65}">
      <dsp:nvSpPr>
        <dsp:cNvPr id="0" name=""/>
        <dsp:cNvSpPr/>
      </dsp:nvSpPr>
      <dsp:spPr>
        <a:xfrm rot="5400000">
          <a:off x="4155699" y="-123184"/>
          <a:ext cx="1063379" cy="708442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r" defTabSz="1422400" rtl="1">
            <a:lnSpc>
              <a:spcPct val="90000"/>
            </a:lnSpc>
            <a:spcBef>
              <a:spcPct val="0"/>
            </a:spcBef>
            <a:spcAft>
              <a:spcPct val="15000"/>
            </a:spcAft>
            <a:buChar char="••"/>
          </a:pPr>
          <a:r>
            <a:rPr lang="fa-IR" sz="3200" b="1" kern="1200" dirty="0" smtClean="0">
              <a:cs typeface="B Nazanin" pitchFamily="2" charset="-78"/>
            </a:rPr>
            <a:t>ممیزی و صدور گواهینامه </a:t>
          </a:r>
          <a:endParaRPr lang="en-US" sz="3200" b="1" kern="1200" dirty="0">
            <a:cs typeface="B Nazanin" pitchFamily="2" charset="-78"/>
          </a:endParaRPr>
        </a:p>
      </dsp:txBody>
      <dsp:txXfrm rot="5400000">
        <a:off x="4155699" y="-123184"/>
        <a:ext cx="1063379" cy="708442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83BC41-F951-4F02-82E1-C0749C9A4D9C}">
      <dsp:nvSpPr>
        <dsp:cNvPr id="0" name=""/>
        <dsp:cNvSpPr/>
      </dsp:nvSpPr>
      <dsp:spPr>
        <a:xfrm>
          <a:off x="7278" y="0"/>
          <a:ext cx="1506546" cy="15240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kern="1200" dirty="0" smtClean="0">
              <a:cs typeface="B Nazanin" pitchFamily="2" charset="-78"/>
            </a:rPr>
            <a:t>تکمیل فرم درخواست</a:t>
          </a:r>
          <a:endParaRPr lang="en-US" sz="2400" b="1" kern="1200" dirty="0">
            <a:cs typeface="B Nazanin" pitchFamily="2" charset="-78"/>
          </a:endParaRPr>
        </a:p>
      </dsp:txBody>
      <dsp:txXfrm>
        <a:off x="7278" y="0"/>
        <a:ext cx="1506546" cy="1524000"/>
      </dsp:txXfrm>
    </dsp:sp>
    <dsp:sp modelId="{39BABE8F-0893-411F-BAED-CEEA0792D44F}">
      <dsp:nvSpPr>
        <dsp:cNvPr id="0" name=""/>
        <dsp:cNvSpPr/>
      </dsp:nvSpPr>
      <dsp:spPr>
        <a:xfrm>
          <a:off x="1664479" y="575188"/>
          <a:ext cx="319387" cy="37362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a:cs typeface="B Nazanin" pitchFamily="2" charset="-78"/>
          </a:endParaRPr>
        </a:p>
      </dsp:txBody>
      <dsp:txXfrm>
        <a:off x="1664479" y="575188"/>
        <a:ext cx="319387" cy="373623"/>
      </dsp:txXfrm>
    </dsp:sp>
    <dsp:sp modelId="{08C91E5B-E8C3-4DB1-9A74-7ED39417749A}">
      <dsp:nvSpPr>
        <dsp:cNvPr id="0" name=""/>
        <dsp:cNvSpPr/>
      </dsp:nvSpPr>
      <dsp:spPr>
        <a:xfrm>
          <a:off x="2116443" y="0"/>
          <a:ext cx="1506546" cy="1524000"/>
        </a:xfrm>
        <a:prstGeom prst="roundRect">
          <a:avLst>
            <a:gd name="adj" fmla="val 10000"/>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kern="1200" smtClean="0">
              <a:cs typeface="B Nazanin" pitchFamily="2" charset="-78"/>
            </a:rPr>
            <a:t>ممیزی </a:t>
          </a:r>
          <a:r>
            <a:rPr lang="fa-IR" sz="2400" b="1" kern="1200" dirty="0" smtClean="0">
              <a:cs typeface="B Nazanin" pitchFamily="2" charset="-78"/>
            </a:rPr>
            <a:t>وضعیت موجود</a:t>
          </a:r>
          <a:endParaRPr lang="en-US" sz="2400" b="1" kern="1200" dirty="0">
            <a:cs typeface="B Nazanin" pitchFamily="2" charset="-78"/>
          </a:endParaRPr>
        </a:p>
      </dsp:txBody>
      <dsp:txXfrm>
        <a:off x="2116443" y="0"/>
        <a:ext cx="1506546" cy="1524000"/>
      </dsp:txXfrm>
    </dsp:sp>
    <dsp:sp modelId="{2ED2D967-B714-410F-A732-6052CFF91485}">
      <dsp:nvSpPr>
        <dsp:cNvPr id="0" name=""/>
        <dsp:cNvSpPr/>
      </dsp:nvSpPr>
      <dsp:spPr>
        <a:xfrm>
          <a:off x="3773645" y="575188"/>
          <a:ext cx="319387" cy="373623"/>
        </a:xfrm>
        <a:prstGeom prst="rightArrow">
          <a:avLst>
            <a:gd name="adj1" fmla="val 60000"/>
            <a:gd name="adj2" fmla="val 50000"/>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a:cs typeface="B Nazanin" pitchFamily="2" charset="-78"/>
          </a:endParaRPr>
        </a:p>
      </dsp:txBody>
      <dsp:txXfrm>
        <a:off x="3773645" y="575188"/>
        <a:ext cx="319387" cy="373623"/>
      </dsp:txXfrm>
    </dsp:sp>
    <dsp:sp modelId="{352F5C44-7C58-4342-9D67-7D9E25805B08}">
      <dsp:nvSpPr>
        <dsp:cNvPr id="0" name=""/>
        <dsp:cNvSpPr/>
      </dsp:nvSpPr>
      <dsp:spPr>
        <a:xfrm>
          <a:off x="4225609" y="0"/>
          <a:ext cx="1506546" cy="1524000"/>
        </a:xfrm>
        <a:prstGeom prst="roundRect">
          <a:avLst>
            <a:gd name="adj" fmla="val 10000"/>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kern="1200" dirty="0" smtClean="0">
              <a:cs typeface="B Nazanin" pitchFamily="2" charset="-78"/>
            </a:rPr>
            <a:t>تعیین پروژه های بهبود</a:t>
          </a:r>
          <a:endParaRPr lang="en-US" sz="2400" b="1" kern="1200" dirty="0">
            <a:cs typeface="B Nazanin" pitchFamily="2" charset="-78"/>
          </a:endParaRPr>
        </a:p>
      </dsp:txBody>
      <dsp:txXfrm>
        <a:off x="4225609" y="0"/>
        <a:ext cx="1506546" cy="1524000"/>
      </dsp:txXfrm>
    </dsp:sp>
    <dsp:sp modelId="{9716F256-A173-4E66-BF0C-E0F7AFAAB3AF}">
      <dsp:nvSpPr>
        <dsp:cNvPr id="0" name=""/>
        <dsp:cNvSpPr/>
      </dsp:nvSpPr>
      <dsp:spPr>
        <a:xfrm>
          <a:off x="5882810" y="575188"/>
          <a:ext cx="319387" cy="373623"/>
        </a:xfrm>
        <a:prstGeom prs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a:cs typeface="B Nazanin" pitchFamily="2" charset="-78"/>
          </a:endParaRPr>
        </a:p>
      </dsp:txBody>
      <dsp:txXfrm>
        <a:off x="5882810" y="575188"/>
        <a:ext cx="319387" cy="373623"/>
      </dsp:txXfrm>
    </dsp:sp>
    <dsp:sp modelId="{B27FC051-4A43-49D0-9FE4-0B2FCB9951A1}">
      <dsp:nvSpPr>
        <dsp:cNvPr id="0" name=""/>
        <dsp:cNvSpPr/>
      </dsp:nvSpPr>
      <dsp:spPr>
        <a:xfrm>
          <a:off x="6334775" y="0"/>
          <a:ext cx="1506546" cy="1524000"/>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kern="1200" dirty="0" smtClean="0">
              <a:cs typeface="B Nazanin" pitchFamily="2" charset="-78"/>
            </a:rPr>
            <a:t>ارائه گزارش از بهبود ها</a:t>
          </a:r>
          <a:endParaRPr lang="en-US" sz="2400" b="1" kern="1200" dirty="0">
            <a:cs typeface="B Nazanin" pitchFamily="2" charset="-78"/>
          </a:endParaRPr>
        </a:p>
      </dsp:txBody>
      <dsp:txXfrm>
        <a:off x="6334775" y="0"/>
        <a:ext cx="1506546" cy="152400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83BC41-F951-4F02-82E1-C0749C9A4D9C}">
      <dsp:nvSpPr>
        <dsp:cNvPr id="0" name=""/>
        <dsp:cNvSpPr/>
      </dsp:nvSpPr>
      <dsp:spPr>
        <a:xfrm>
          <a:off x="3449" y="182354"/>
          <a:ext cx="1508019" cy="1159290"/>
        </a:xfrm>
        <a:prstGeom prst="roundRect">
          <a:avLst>
            <a:gd name="adj" fmla="val 10000"/>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kern="1200" dirty="0" smtClean="0">
              <a:cs typeface="B Nazanin" pitchFamily="2" charset="-78"/>
            </a:rPr>
            <a:t>تعیین روز ممیزی</a:t>
          </a:r>
          <a:endParaRPr lang="en-US" sz="2400" b="1" kern="1200" dirty="0">
            <a:cs typeface="B Nazanin" pitchFamily="2" charset="-78"/>
          </a:endParaRPr>
        </a:p>
      </dsp:txBody>
      <dsp:txXfrm>
        <a:off x="3449" y="182354"/>
        <a:ext cx="1508019" cy="1159290"/>
      </dsp:txXfrm>
    </dsp:sp>
    <dsp:sp modelId="{39BABE8F-0893-411F-BAED-CEEA0792D44F}">
      <dsp:nvSpPr>
        <dsp:cNvPr id="0" name=""/>
        <dsp:cNvSpPr/>
      </dsp:nvSpPr>
      <dsp:spPr>
        <a:xfrm>
          <a:off x="1662270" y="575005"/>
          <a:ext cx="319700" cy="373988"/>
        </a:xfrm>
        <a:prstGeom prst="rightArrow">
          <a:avLst>
            <a:gd name="adj1" fmla="val 60000"/>
            <a:gd name="adj2" fmla="val 50000"/>
          </a:avLst>
        </a:prstGeom>
        <a:solidFill>
          <a:schemeClr val="accent3">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a:cs typeface="B Nazanin" pitchFamily="2" charset="-78"/>
          </a:endParaRPr>
        </a:p>
      </dsp:txBody>
      <dsp:txXfrm>
        <a:off x="1662270" y="575005"/>
        <a:ext cx="319700" cy="373988"/>
      </dsp:txXfrm>
    </dsp:sp>
    <dsp:sp modelId="{08C91E5B-E8C3-4DB1-9A74-7ED39417749A}">
      <dsp:nvSpPr>
        <dsp:cNvPr id="0" name=""/>
        <dsp:cNvSpPr/>
      </dsp:nvSpPr>
      <dsp:spPr>
        <a:xfrm>
          <a:off x="2114676" y="182354"/>
          <a:ext cx="1508019" cy="1159290"/>
        </a:xfrm>
        <a:prstGeom prst="roundRect">
          <a:avLst>
            <a:gd name="adj" fmla="val 10000"/>
          </a:avLst>
        </a:prstGeom>
        <a:gradFill rotWithShape="0">
          <a:gsLst>
            <a:gs pos="0">
              <a:schemeClr val="accent3">
                <a:shade val="80000"/>
                <a:hueOff val="72970"/>
                <a:satOff val="-477"/>
                <a:lumOff val="8185"/>
                <a:alphaOff val="0"/>
                <a:shade val="51000"/>
                <a:satMod val="130000"/>
              </a:schemeClr>
            </a:gs>
            <a:gs pos="80000">
              <a:schemeClr val="accent3">
                <a:shade val="80000"/>
                <a:hueOff val="72970"/>
                <a:satOff val="-477"/>
                <a:lumOff val="8185"/>
                <a:alphaOff val="0"/>
                <a:shade val="93000"/>
                <a:satMod val="130000"/>
              </a:schemeClr>
            </a:gs>
            <a:gs pos="100000">
              <a:schemeClr val="accent3">
                <a:shade val="80000"/>
                <a:hueOff val="72970"/>
                <a:satOff val="-477"/>
                <a:lumOff val="818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kern="1200" dirty="0" smtClean="0">
              <a:cs typeface="B Nazanin" pitchFamily="2" charset="-78"/>
            </a:rPr>
            <a:t>انجام ممیزی</a:t>
          </a:r>
          <a:endParaRPr lang="en-US" sz="2400" b="1" kern="1200" dirty="0">
            <a:cs typeface="B Nazanin" pitchFamily="2" charset="-78"/>
          </a:endParaRPr>
        </a:p>
      </dsp:txBody>
      <dsp:txXfrm>
        <a:off x="2114676" y="182354"/>
        <a:ext cx="1508019" cy="1159290"/>
      </dsp:txXfrm>
    </dsp:sp>
    <dsp:sp modelId="{2ED2D967-B714-410F-A732-6052CFF91485}">
      <dsp:nvSpPr>
        <dsp:cNvPr id="0" name=""/>
        <dsp:cNvSpPr/>
      </dsp:nvSpPr>
      <dsp:spPr>
        <a:xfrm>
          <a:off x="3773498" y="575005"/>
          <a:ext cx="319700" cy="373988"/>
        </a:xfrm>
        <a:prstGeom prst="rightArrow">
          <a:avLst>
            <a:gd name="adj1" fmla="val 60000"/>
            <a:gd name="adj2" fmla="val 50000"/>
          </a:avLst>
        </a:prstGeom>
        <a:solidFill>
          <a:schemeClr val="accent3">
            <a:shade val="90000"/>
            <a:hueOff val="109447"/>
            <a:satOff val="-1766"/>
            <a:lumOff val="10911"/>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a:cs typeface="B Nazanin" pitchFamily="2" charset="-78"/>
          </a:endParaRPr>
        </a:p>
      </dsp:txBody>
      <dsp:txXfrm>
        <a:off x="3773498" y="575005"/>
        <a:ext cx="319700" cy="373988"/>
      </dsp:txXfrm>
    </dsp:sp>
    <dsp:sp modelId="{352F5C44-7C58-4342-9D67-7D9E25805B08}">
      <dsp:nvSpPr>
        <dsp:cNvPr id="0" name=""/>
        <dsp:cNvSpPr/>
      </dsp:nvSpPr>
      <dsp:spPr>
        <a:xfrm>
          <a:off x="4225903" y="182354"/>
          <a:ext cx="1508019" cy="1159290"/>
        </a:xfrm>
        <a:prstGeom prst="roundRect">
          <a:avLst>
            <a:gd name="adj" fmla="val 10000"/>
          </a:avLst>
        </a:prstGeom>
        <a:gradFill rotWithShape="0">
          <a:gsLst>
            <a:gs pos="0">
              <a:schemeClr val="accent3">
                <a:shade val="80000"/>
                <a:hueOff val="145939"/>
                <a:satOff val="-954"/>
                <a:lumOff val="16369"/>
                <a:alphaOff val="0"/>
                <a:shade val="51000"/>
                <a:satMod val="130000"/>
              </a:schemeClr>
            </a:gs>
            <a:gs pos="80000">
              <a:schemeClr val="accent3">
                <a:shade val="80000"/>
                <a:hueOff val="145939"/>
                <a:satOff val="-954"/>
                <a:lumOff val="16369"/>
                <a:alphaOff val="0"/>
                <a:shade val="93000"/>
                <a:satMod val="130000"/>
              </a:schemeClr>
            </a:gs>
            <a:gs pos="100000">
              <a:schemeClr val="accent3">
                <a:shade val="80000"/>
                <a:hueOff val="145939"/>
                <a:satOff val="-954"/>
                <a:lumOff val="163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kern="1200" dirty="0" smtClean="0">
              <a:cs typeface="B Nazanin" pitchFamily="2" charset="-78"/>
            </a:rPr>
            <a:t>ارائه گزارش</a:t>
          </a:r>
          <a:endParaRPr lang="en-US" sz="2400" b="1" kern="1200" dirty="0">
            <a:cs typeface="B Nazanin" pitchFamily="2" charset="-78"/>
          </a:endParaRPr>
        </a:p>
      </dsp:txBody>
      <dsp:txXfrm>
        <a:off x="4225903" y="182354"/>
        <a:ext cx="1508019" cy="1159290"/>
      </dsp:txXfrm>
    </dsp:sp>
    <dsp:sp modelId="{9716F256-A173-4E66-BF0C-E0F7AFAAB3AF}">
      <dsp:nvSpPr>
        <dsp:cNvPr id="0" name=""/>
        <dsp:cNvSpPr/>
      </dsp:nvSpPr>
      <dsp:spPr>
        <a:xfrm rot="21550934">
          <a:off x="5881577" y="559901"/>
          <a:ext cx="313091" cy="373988"/>
        </a:xfrm>
        <a:prstGeom prst="rightArrow">
          <a:avLst>
            <a:gd name="adj1" fmla="val 60000"/>
            <a:gd name="adj2" fmla="val 50000"/>
          </a:avLst>
        </a:prstGeom>
        <a:solidFill>
          <a:schemeClr val="accent3">
            <a:shade val="90000"/>
            <a:hueOff val="218895"/>
            <a:satOff val="-3532"/>
            <a:lumOff val="21821"/>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a:cs typeface="B Nazanin" pitchFamily="2" charset="-78"/>
          </a:endParaRPr>
        </a:p>
      </dsp:txBody>
      <dsp:txXfrm rot="21550934">
        <a:off x="5881577" y="559901"/>
        <a:ext cx="313091" cy="373988"/>
      </dsp:txXfrm>
    </dsp:sp>
    <dsp:sp modelId="{B27FC051-4A43-49D0-9FE4-0B2FCB9951A1}">
      <dsp:nvSpPr>
        <dsp:cNvPr id="0" name=""/>
        <dsp:cNvSpPr/>
      </dsp:nvSpPr>
      <dsp:spPr>
        <a:xfrm>
          <a:off x="6324602" y="152398"/>
          <a:ext cx="1508019" cy="1159290"/>
        </a:xfrm>
        <a:prstGeom prst="roundRect">
          <a:avLst>
            <a:gd name="adj" fmla="val 10000"/>
          </a:avLst>
        </a:prstGeom>
        <a:gradFill rotWithShape="0">
          <a:gsLst>
            <a:gs pos="0">
              <a:schemeClr val="accent3">
                <a:shade val="80000"/>
                <a:hueOff val="218909"/>
                <a:satOff val="-1431"/>
                <a:lumOff val="24554"/>
                <a:alphaOff val="0"/>
                <a:shade val="51000"/>
                <a:satMod val="130000"/>
              </a:schemeClr>
            </a:gs>
            <a:gs pos="80000">
              <a:schemeClr val="accent3">
                <a:shade val="80000"/>
                <a:hueOff val="218909"/>
                <a:satOff val="-1431"/>
                <a:lumOff val="24554"/>
                <a:alphaOff val="0"/>
                <a:shade val="93000"/>
                <a:satMod val="130000"/>
              </a:schemeClr>
            </a:gs>
            <a:gs pos="100000">
              <a:schemeClr val="accent3">
                <a:shade val="80000"/>
                <a:hueOff val="218909"/>
                <a:satOff val="-1431"/>
                <a:lumOff val="2455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kern="1200" dirty="0" smtClean="0">
              <a:cs typeface="B Nazanin" pitchFamily="2" charset="-78"/>
            </a:rPr>
            <a:t>صدور گواهینامه</a:t>
          </a:r>
          <a:endParaRPr lang="en-US" sz="2400" b="1" kern="1200" dirty="0">
            <a:cs typeface="B Nazanin" pitchFamily="2" charset="-78"/>
          </a:endParaRPr>
        </a:p>
      </dsp:txBody>
      <dsp:txXfrm>
        <a:off x="6324602" y="152398"/>
        <a:ext cx="1508019" cy="115929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2A6CD0-81B9-43F2-958B-B30B722EE99E}" type="datetimeFigureOut">
              <a:rPr lang="en-US" smtClean="0"/>
              <a:pPr/>
              <a:t>9/2/2014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48440A-36DC-4448-BFAC-6D47DF7E224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E991C05-240F-42E0-B893-B0D6E5BE1C75}" type="slidenum">
              <a:rPr lang="ko-KR" altLang="en-US" smtClean="0">
                <a:latin typeface="Arial" pitchFamily="34" charset="0"/>
              </a:rPr>
              <a:pPr/>
              <a:t>1</a:t>
            </a:fld>
            <a:endParaRPr lang="en-US" altLang="ko-KR" smtClean="0">
              <a:latin typeface="Arial"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ltLang="ko-KR" dirty="0" smtClean="0">
              <a:latin typeface="Arial" pitchFamily="34" charset="0"/>
              <a:ea typeface="굴림" pitchFamily="34" charset="-127"/>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8DD7D7-1CD1-4CBA-A1FF-FC4CA131FD87}" type="slidenum">
              <a:rPr lang="en-US"/>
              <a:pPr/>
              <a:t>16</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F97BB3-265B-4740-B0D3-718253E63B5B}" type="slidenum">
              <a:rPr lang="en-US"/>
              <a:pPr/>
              <a:t>19</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75B893-B28B-48A2-B783-10E253EE7813}" type="slidenum">
              <a:rPr lang="en-US"/>
              <a:pPr/>
              <a:t>20</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76F546-8B86-4175-8DE5-3F12227D962F}" type="slidenum">
              <a:rPr lang="en-US"/>
              <a:pPr/>
              <a:t>21</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37DA61-0EA3-4BF1-B08B-EC6137394B36}" type="slidenum">
              <a:rPr lang="en-US"/>
              <a:pPr/>
              <a:t>22</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26BA90-2ADB-44A7-B404-D829ADC5C196}" type="slidenum">
              <a:rPr lang="en-US"/>
              <a:pPr/>
              <a:t>23</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48440A-36DC-4448-BFAC-6D47DF7E2247}" type="slidenum">
              <a:rPr lang="en-US" smtClean="0"/>
              <a:pPr/>
              <a:t>62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6F494C-1365-41F5-A2BC-A472B59FB511}" type="slidenum">
              <a:rPr lang="en-US"/>
              <a:pPr/>
              <a:t>8</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047276-C06B-4C0D-BAB5-54BFBC3B291D}" type="slidenum">
              <a:rPr lang="en-US"/>
              <a:pPr/>
              <a:t>9</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D3A71D-00CC-4DA3-B695-46A54D4B2D11}" type="slidenum">
              <a:rPr lang="en-US"/>
              <a:pPr/>
              <a:t>10</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251685-3ACD-445F-8FD2-54BFA5CAD704}" type="slidenum">
              <a:rPr lang="en-US"/>
              <a:pPr/>
              <a:t>11</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3A8054-44C5-471A-9F69-E84DAD66E219}" type="slidenum">
              <a:rPr lang="en-US"/>
              <a:pPr/>
              <a:t>12</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A36A89-33AA-4884-884C-2777B48C5625}" type="slidenum">
              <a:rPr lang="en-US"/>
              <a:pPr/>
              <a:t>13</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045279-6762-47A0-8B04-946EE44C1EA2}" type="slidenum">
              <a:rPr lang="en-US"/>
              <a:pPr/>
              <a:t>14</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BA5F0B-57FF-44F4-9975-E74C1B0C5282}" type="slidenum">
              <a:rPr lang="en-US"/>
              <a:pPr/>
              <a:t>15</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8" name="Rectangle 6"/>
          <p:cNvSpPr>
            <a:spLocks noGrp="1" noChangeArrowheads="1"/>
          </p:cNvSpPr>
          <p:nvPr>
            <p:ph type="sldNum" sz="quarter" idx="12"/>
          </p:nvPr>
        </p:nvSpPr>
        <p:spPr>
          <a:ln/>
        </p:spPr>
        <p:txBody>
          <a:bodyPr/>
          <a:lstStyle>
            <a:lvl1pPr>
              <a:defRPr/>
            </a:lvl1pPr>
          </a:lstStyle>
          <a:p>
            <a:pPr>
              <a:defRPr/>
            </a:pPr>
            <a:fld id="{4B9A213C-08CD-481C-8E37-94F8061D3DC3}" type="slidenum">
              <a:rPr lang="ko-KR" altLang="en-US"/>
              <a:pPr>
                <a:defRPr/>
              </a:pPr>
              <a:t>‹#›</a:t>
            </a:fld>
            <a:endParaRPr lang="en-US" altLang="ko-K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B912C955-1142-40C5-B0C2-615A8CCBEBA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r" rtl="1">
              <a:defRPr sz="2800">
                <a:cs typeface="B Nazanin" pitchFamily="2" charset="-78"/>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lgn="r" rtl="1">
              <a:defRPr>
                <a:cs typeface="Nazanin" pitchFamily="2" charset="-78"/>
              </a:defRPr>
            </a:lvl1pPr>
            <a:lvl2pPr algn="r" rtl="1">
              <a:defRPr>
                <a:cs typeface="Nazanin" pitchFamily="2" charset="-78"/>
              </a:defRPr>
            </a:lvl2pPr>
            <a:lvl3pPr algn="r" rtl="1">
              <a:defRPr>
                <a:cs typeface="Nazanin" pitchFamily="2" charset="-78"/>
              </a:defRPr>
            </a:lvl3pPr>
            <a:lvl4pPr algn="r" rtl="1">
              <a:defRPr>
                <a:cs typeface="Nazanin" pitchFamily="2" charset="-78"/>
              </a:defRPr>
            </a:lvl4pPr>
            <a:lvl5pPr algn="r" rtl="1">
              <a:defRPr>
                <a:cs typeface="Nazanin" pitchFamily="2" charset="-78"/>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r" rtl="1">
              <a:defRPr>
                <a:cs typeface="Nazanin" pitchFamily="2" charset="-78"/>
              </a:defRPr>
            </a:lvl1pPr>
          </a:lstStyle>
          <a:p>
            <a:fld id="{1D8BD707-D9CF-40AE-B4C6-C98DA3205C09}" type="datetimeFigureOut">
              <a:rPr lang="en-US" smtClean="0"/>
              <a:pPr/>
              <a:t>9/2/2014</a:t>
            </a:fld>
            <a:endParaRPr lang="en-US"/>
          </a:p>
        </p:txBody>
      </p:sp>
      <p:sp>
        <p:nvSpPr>
          <p:cNvPr id="5" name="Footer Placeholder 4"/>
          <p:cNvSpPr>
            <a:spLocks noGrp="1"/>
          </p:cNvSpPr>
          <p:nvPr>
            <p:ph type="ftr" sz="quarter" idx="11"/>
          </p:nvPr>
        </p:nvSpPr>
        <p:spPr/>
        <p:txBody>
          <a:bodyPr/>
          <a:lstStyle>
            <a:lvl1pPr rtl="1">
              <a:defRPr b="1">
                <a:cs typeface="Nazanin" pitchFamily="2" charset="-78"/>
              </a:defRPr>
            </a:lvl1pPr>
          </a:lstStyle>
          <a:p>
            <a:r>
              <a:rPr lang="fa-IR" smtClean="0"/>
              <a:t>کارگاه آموزشی دفتر سبز</a:t>
            </a:r>
            <a:endParaRPr lang="en-US" dirty="0"/>
          </a:p>
        </p:txBody>
      </p:sp>
      <p:sp>
        <p:nvSpPr>
          <p:cNvPr id="6" name="Slide Number Placeholder 5"/>
          <p:cNvSpPr>
            <a:spLocks noGrp="1"/>
          </p:cNvSpPr>
          <p:nvPr>
            <p:ph type="sldNum" sz="quarter" idx="12"/>
          </p:nvPr>
        </p:nvSpPr>
        <p:spPr/>
        <p:txBody>
          <a:bodyPr/>
          <a:lstStyle>
            <a:lvl1pPr algn="l" rtl="1">
              <a:defRPr>
                <a:cs typeface="Nazanin" pitchFamily="2" charset="-78"/>
              </a:defRPr>
            </a:lvl1p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9/2/2014</a:t>
            </a:fld>
            <a:endParaRPr lang="en-US"/>
          </a:p>
        </p:txBody>
      </p:sp>
      <p:sp>
        <p:nvSpPr>
          <p:cNvPr id="4" name="Footer Placeholder 3"/>
          <p:cNvSpPr>
            <a:spLocks noGrp="1"/>
          </p:cNvSpPr>
          <p:nvPr>
            <p:ph type="ftr" sz="quarter" idx="11"/>
          </p:nvPr>
        </p:nvSpPr>
        <p:spPr/>
        <p:txBody>
          <a:bodyPr/>
          <a:lstStyle/>
          <a:p>
            <a:r>
              <a:rPr lang="fa-IR" dirty="0" smtClean="0"/>
              <a:t>کارگاه آموزشی دفتر سبز</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9/2/2014</a:t>
            </a:fld>
            <a:endParaRPr lang="en-US"/>
          </a:p>
        </p:txBody>
      </p:sp>
      <p:sp>
        <p:nvSpPr>
          <p:cNvPr id="3" name="Footer Placeholder 2"/>
          <p:cNvSpPr>
            <a:spLocks noGrp="1"/>
          </p:cNvSpPr>
          <p:nvPr>
            <p:ph type="ftr" sz="quarter" idx="11"/>
          </p:nvPr>
        </p:nvSpPr>
        <p:spPr/>
        <p:txBody>
          <a:bodyPr/>
          <a:lstStyle/>
          <a:p>
            <a:r>
              <a:rPr lang="fa-IR" dirty="0" smtClean="0"/>
              <a:t> کارگاه آموزشی دفتر سبز</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1">
                <a:solidFill>
                  <a:schemeClr val="tx1">
                    <a:tint val="75000"/>
                  </a:schemeClr>
                </a:solidFill>
                <a:cs typeface="Nazanin" pitchFamily="2" charset="-78"/>
              </a:defRPr>
            </a:lvl1pPr>
          </a:lstStyle>
          <a:p>
            <a:r>
              <a:rPr lang="fa-IR" smtClean="0"/>
              <a:t>کارگاه آموزشی دفتر سبز</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6.jpe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hyperlink" Target="http://www.presentermedia.com/index.php?target=closeup&amp;id=7071&amp;categoryid=115&amp;maincat=animsp"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4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hyperlink" Target="http://www.presentermedia.com/index.php?target=closeup&amp;id=9302&amp;categoryid=115&amp;maincat=anims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8.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hyperlink" Target="http://www.presentermedia.com/index.php?target=closeup&amp;id=8021&amp;categoryid=115&amp;maincat=animsp" TargetMode="Externa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hyperlink" Target="http://www.presentermedia.com/index.php?target=closeup&amp;id=6223&amp;categoryid=115&amp;maincat=animsp"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hyperlink" Target="http://www.presentermedia.com/index.php?target=closeup&amp;id=4198&amp;categoryid=115&amp;maincat=anims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70.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hyperlink" Target="http://www.presentermedia.com/index.php?target=closeup&amp;id=7489&amp;categoryid=115&amp;maincat=animsp"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hyperlink" Target="http://www.presentermedia.com/index.php?target=closeup&amp;id=3149&amp;categoryid=115&amp;maincat=animsp"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5.gif"/><Relationship Id="rId2" Type="http://schemas.openxmlformats.org/officeDocument/2006/relationships/hyperlink" Target="http://www.presentermedia.com/index.php?target=closeup&amp;id=3083&amp;categoryid=115&amp;maincat=anims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22" descr="GOLeaf4"/>
          <p:cNvPicPr>
            <a:picLocks noChangeAspect="1" noChangeArrowheads="1"/>
          </p:cNvPicPr>
          <p:nvPr/>
        </p:nvPicPr>
        <p:blipFill>
          <a:blip r:embed="rId3" cstate="print"/>
          <a:srcRect/>
          <a:stretch>
            <a:fillRect/>
          </a:stretch>
        </p:blipFill>
        <p:spPr bwMode="auto">
          <a:xfrm>
            <a:off x="7244371" y="914400"/>
            <a:ext cx="1899629" cy="2505075"/>
          </a:xfrm>
          <a:prstGeom prst="rect">
            <a:avLst/>
          </a:prstGeom>
          <a:noFill/>
          <a:ln w="9525">
            <a:noFill/>
            <a:miter lim="800000"/>
            <a:headEnd/>
            <a:tailEnd/>
          </a:ln>
        </p:spPr>
      </p:pic>
      <p:grpSp>
        <p:nvGrpSpPr>
          <p:cNvPr id="2" name="Group 123"/>
          <p:cNvGrpSpPr>
            <a:grpSpLocks/>
          </p:cNvGrpSpPr>
          <p:nvPr/>
        </p:nvGrpSpPr>
        <p:grpSpPr bwMode="auto">
          <a:xfrm>
            <a:off x="0" y="5257800"/>
            <a:ext cx="9144000" cy="1600200"/>
            <a:chOff x="0" y="3312"/>
            <a:chExt cx="5760" cy="1008"/>
          </a:xfrm>
        </p:grpSpPr>
        <p:pic>
          <p:nvPicPr>
            <p:cNvPr id="5127" name="Picture 114"/>
            <p:cNvPicPr>
              <a:picLocks noChangeAspect="1" noChangeArrowheads="1"/>
            </p:cNvPicPr>
            <p:nvPr/>
          </p:nvPicPr>
          <p:blipFill>
            <a:blip r:embed="rId4" cstate="print"/>
            <a:srcRect l="6680" b="31148"/>
            <a:stretch>
              <a:fillRect/>
            </a:stretch>
          </p:blipFill>
          <p:spPr bwMode="auto">
            <a:xfrm>
              <a:off x="1056" y="3312"/>
              <a:ext cx="1341" cy="1008"/>
            </a:xfrm>
            <a:prstGeom prst="rect">
              <a:avLst/>
            </a:prstGeom>
            <a:noFill/>
            <a:ln w="9525" algn="ctr">
              <a:noFill/>
              <a:miter lim="800000"/>
              <a:headEnd/>
              <a:tailEnd/>
            </a:ln>
          </p:spPr>
        </p:pic>
        <p:pic>
          <p:nvPicPr>
            <p:cNvPr id="5128" name="Picture 113"/>
            <p:cNvPicPr>
              <a:picLocks noChangeAspect="1" noChangeArrowheads="1"/>
            </p:cNvPicPr>
            <p:nvPr/>
          </p:nvPicPr>
          <p:blipFill>
            <a:blip r:embed="rId5" cstate="print"/>
            <a:srcRect r="28947" b="8696"/>
            <a:stretch>
              <a:fillRect/>
            </a:stretch>
          </p:blipFill>
          <p:spPr bwMode="auto">
            <a:xfrm>
              <a:off x="2352" y="3312"/>
              <a:ext cx="1296" cy="1008"/>
            </a:xfrm>
            <a:prstGeom prst="rect">
              <a:avLst/>
            </a:prstGeom>
            <a:noFill/>
            <a:ln w="9525" algn="ctr">
              <a:noFill/>
              <a:miter lim="800000"/>
              <a:headEnd/>
              <a:tailEnd/>
            </a:ln>
          </p:spPr>
        </p:pic>
        <p:pic>
          <p:nvPicPr>
            <p:cNvPr id="5129" name="Picture 103" descr="compsleep2"/>
            <p:cNvPicPr>
              <a:picLocks noChangeAspect="1" noChangeArrowheads="1"/>
            </p:cNvPicPr>
            <p:nvPr/>
          </p:nvPicPr>
          <p:blipFill>
            <a:blip r:embed="rId6" cstate="print"/>
            <a:srcRect r="4347" b="22223"/>
            <a:stretch>
              <a:fillRect/>
            </a:stretch>
          </p:blipFill>
          <p:spPr bwMode="auto">
            <a:xfrm>
              <a:off x="3648" y="3312"/>
              <a:ext cx="1056" cy="1008"/>
            </a:xfrm>
            <a:prstGeom prst="rect">
              <a:avLst/>
            </a:prstGeom>
            <a:noFill/>
            <a:ln w="9525" algn="in">
              <a:noFill/>
              <a:miter lim="800000"/>
              <a:headEnd/>
              <a:tailEnd/>
            </a:ln>
          </p:spPr>
        </p:pic>
        <p:pic>
          <p:nvPicPr>
            <p:cNvPr id="5130" name="Picture 96" descr="2003507701[2]"/>
            <p:cNvPicPr>
              <a:picLocks noChangeAspect="1" noChangeArrowheads="1"/>
            </p:cNvPicPr>
            <p:nvPr/>
          </p:nvPicPr>
          <p:blipFill>
            <a:blip r:embed="rId7" cstate="print"/>
            <a:srcRect t="3703" b="18518"/>
            <a:stretch>
              <a:fillRect/>
            </a:stretch>
          </p:blipFill>
          <p:spPr bwMode="auto">
            <a:xfrm>
              <a:off x="0" y="3312"/>
              <a:ext cx="1073" cy="1008"/>
            </a:xfrm>
            <a:prstGeom prst="rect">
              <a:avLst/>
            </a:prstGeom>
            <a:noFill/>
            <a:ln w="9525" algn="in">
              <a:noFill/>
              <a:miter lim="800000"/>
              <a:headEnd/>
              <a:tailEnd/>
            </a:ln>
          </p:spPr>
        </p:pic>
        <p:pic>
          <p:nvPicPr>
            <p:cNvPr id="5131" name="Picture 117" descr="MPj02892910000[1]"/>
            <p:cNvPicPr>
              <a:picLocks noChangeAspect="1" noChangeArrowheads="1"/>
            </p:cNvPicPr>
            <p:nvPr/>
          </p:nvPicPr>
          <p:blipFill>
            <a:blip r:embed="rId8" cstate="print"/>
            <a:srcRect r="29033" b="8696"/>
            <a:stretch>
              <a:fillRect/>
            </a:stretch>
          </p:blipFill>
          <p:spPr bwMode="auto">
            <a:xfrm>
              <a:off x="4704" y="3312"/>
              <a:ext cx="1056" cy="1008"/>
            </a:xfrm>
            <a:prstGeom prst="rect">
              <a:avLst/>
            </a:prstGeom>
            <a:noFill/>
            <a:ln w="9525">
              <a:noFill/>
              <a:miter lim="800000"/>
              <a:headEnd/>
              <a:tailEnd/>
            </a:ln>
          </p:spPr>
        </p:pic>
      </p:grpSp>
      <p:sp>
        <p:nvSpPr>
          <p:cNvPr id="5124" name="Text Box 8"/>
          <p:cNvSpPr txBox="1">
            <a:spLocks noChangeArrowheads="1"/>
          </p:cNvSpPr>
          <p:nvPr/>
        </p:nvSpPr>
        <p:spPr bwMode="auto">
          <a:xfrm>
            <a:off x="381000" y="2209800"/>
            <a:ext cx="8229600" cy="3046988"/>
          </a:xfrm>
          <a:prstGeom prst="rect">
            <a:avLst/>
          </a:prstGeom>
          <a:noFill/>
          <a:ln w="9525" algn="ctr">
            <a:noFill/>
            <a:miter lim="800000"/>
            <a:headEnd/>
            <a:tailEnd/>
          </a:ln>
        </p:spPr>
        <p:txBody>
          <a:bodyPr wrap="square">
            <a:spAutoFit/>
          </a:bodyPr>
          <a:lstStyle/>
          <a:p>
            <a:pPr algn="ctr" rtl="1"/>
            <a:r>
              <a:rPr lang="fa-IR" altLang="ko-KR" sz="3600" b="1" dirty="0" smtClean="0">
                <a:solidFill>
                  <a:srgbClr val="333333"/>
                </a:solidFill>
                <a:latin typeface="Trebuchet MS" pitchFamily="34" charset="0"/>
                <a:ea typeface="굴림" pitchFamily="34" charset="-127"/>
                <a:cs typeface="B Nazanin" pitchFamily="2" charset="-78"/>
              </a:rPr>
              <a:t>همایش مدیریت سبز</a:t>
            </a:r>
            <a:endParaRPr lang="en-US" altLang="ko-KR" sz="3600" b="1" dirty="0" smtClean="0">
              <a:solidFill>
                <a:srgbClr val="333333"/>
              </a:solidFill>
              <a:latin typeface="Trebuchet MS" pitchFamily="34" charset="0"/>
              <a:ea typeface="굴림" pitchFamily="34" charset="-127"/>
              <a:cs typeface="B Nazanin" pitchFamily="2" charset="-78"/>
            </a:endParaRPr>
          </a:p>
          <a:p>
            <a:pPr algn="ctr" rtl="1"/>
            <a:r>
              <a:rPr lang="fa-IR" altLang="ko-KR" sz="2800" b="1" dirty="0" smtClean="0">
                <a:solidFill>
                  <a:srgbClr val="333333"/>
                </a:solidFill>
                <a:latin typeface="Trebuchet MS" pitchFamily="34" charset="0"/>
                <a:ea typeface="굴림" pitchFamily="34" charset="-127"/>
                <a:cs typeface="B Nazanin" pitchFamily="2" charset="-78"/>
              </a:rPr>
              <a:t>(دفتر کار سبز )</a:t>
            </a:r>
            <a:endParaRPr lang="fa-IR" altLang="ko-KR" sz="4400" b="1" dirty="0" smtClean="0">
              <a:solidFill>
                <a:srgbClr val="333333"/>
              </a:solidFill>
              <a:latin typeface="Trebuchet MS" pitchFamily="34" charset="0"/>
              <a:ea typeface="굴림" pitchFamily="34" charset="-127"/>
              <a:cs typeface="B Nazanin" pitchFamily="2" charset="-78"/>
            </a:endParaRPr>
          </a:p>
          <a:p>
            <a:pPr algn="ctr" rtl="1"/>
            <a:r>
              <a:rPr lang="fa-IR" altLang="ko-KR" sz="2800" b="1" dirty="0" smtClean="0">
                <a:solidFill>
                  <a:srgbClr val="333333"/>
                </a:solidFill>
                <a:latin typeface="Trebuchet MS" pitchFamily="34" charset="0"/>
                <a:ea typeface="굴림" pitchFamily="34" charset="-127"/>
                <a:cs typeface="B Nazanin" pitchFamily="2" charset="-78"/>
              </a:rPr>
              <a:t>بر اساس ماده 190 قانون برنامه پنجم توسعه </a:t>
            </a:r>
            <a:endParaRPr lang="en-US" altLang="ko-KR" sz="2800" b="1" dirty="0" smtClean="0">
              <a:solidFill>
                <a:srgbClr val="333333"/>
              </a:solidFill>
              <a:latin typeface="Trebuchet MS" pitchFamily="34" charset="0"/>
              <a:ea typeface="굴림" pitchFamily="34" charset="-127"/>
              <a:cs typeface="B Nazanin" pitchFamily="2" charset="-78"/>
            </a:endParaRPr>
          </a:p>
          <a:p>
            <a:pPr algn="ctr" rtl="1"/>
            <a:endParaRPr lang="fa-IR" altLang="ko-KR" sz="2400" b="1" dirty="0" smtClean="0">
              <a:solidFill>
                <a:srgbClr val="333333"/>
              </a:solidFill>
              <a:latin typeface="Trebuchet MS" pitchFamily="34" charset="0"/>
              <a:ea typeface="굴림" pitchFamily="34" charset="-127"/>
              <a:cs typeface="B Nazanin" pitchFamily="2" charset="-78"/>
            </a:endParaRPr>
          </a:p>
          <a:p>
            <a:pPr algn="ctr" rtl="1"/>
            <a:r>
              <a:rPr lang="fa-IR" altLang="ko-KR" sz="2400" dirty="0" smtClean="0">
                <a:solidFill>
                  <a:srgbClr val="333333"/>
                </a:solidFill>
                <a:latin typeface="Trebuchet MS" pitchFamily="34" charset="0"/>
                <a:ea typeface="굴림" pitchFamily="34" charset="-127"/>
                <a:cs typeface="B Nazanin" pitchFamily="2" charset="-78"/>
              </a:rPr>
              <a:t>مجید سرایداریان</a:t>
            </a:r>
          </a:p>
          <a:p>
            <a:pPr algn="ctr" rtl="1"/>
            <a:r>
              <a:rPr lang="fa-IR" altLang="ko-KR" sz="2400" dirty="0" smtClean="0">
                <a:solidFill>
                  <a:srgbClr val="333333"/>
                </a:solidFill>
                <a:latin typeface="Trebuchet MS" pitchFamily="34" charset="0"/>
                <a:ea typeface="굴림" pitchFamily="34" charset="-127"/>
                <a:cs typeface="B Nazanin" pitchFamily="2" charset="-78"/>
              </a:rPr>
              <a:t>رئیس انجمن مدیریت سبزایران </a:t>
            </a:r>
            <a:endParaRPr lang="en-US" altLang="ko-KR" sz="2800" dirty="0">
              <a:solidFill>
                <a:srgbClr val="333333"/>
              </a:solidFill>
              <a:latin typeface="Trebuchet MS" pitchFamily="34" charset="0"/>
              <a:ea typeface="굴림" pitchFamily="34" charset="-127"/>
              <a:cs typeface="B Nazanin" pitchFamily="2" charset="-78"/>
            </a:endParaRPr>
          </a:p>
          <a:p>
            <a:r>
              <a:rPr lang="fa-IR" altLang="ko-KR" sz="2800" b="1" dirty="0">
                <a:solidFill>
                  <a:srgbClr val="333333"/>
                </a:solidFill>
                <a:latin typeface="Trebuchet MS" pitchFamily="34" charset="0"/>
                <a:ea typeface="굴림" pitchFamily="34" charset="-127"/>
                <a:cs typeface="B Nazanin" pitchFamily="2" charset="-78"/>
              </a:rPr>
              <a:t> </a:t>
            </a:r>
            <a:endParaRPr lang="en-US" altLang="ko-KR" sz="2800" b="1" dirty="0">
              <a:solidFill>
                <a:srgbClr val="333333"/>
              </a:solidFill>
              <a:latin typeface="Trebuchet MS" pitchFamily="34" charset="0"/>
              <a:ea typeface="굴림" pitchFamily="34" charset="-127"/>
              <a:cs typeface="B Nazanin" pitchFamily="2" charset="-78"/>
            </a:endParaRPr>
          </a:p>
        </p:txBody>
      </p:sp>
      <p:pic>
        <p:nvPicPr>
          <p:cNvPr id="9217" name="Picture 1" descr="C:\Users\majid\Desktop\New folder\logo\ISGM Fa.jpg"/>
          <p:cNvPicPr>
            <a:picLocks noChangeAspect="1" noChangeArrowheads="1"/>
          </p:cNvPicPr>
          <p:nvPr/>
        </p:nvPicPr>
        <p:blipFill>
          <a:blip r:embed="rId9" cstate="print"/>
          <a:srcRect/>
          <a:stretch>
            <a:fillRect/>
          </a:stretch>
        </p:blipFill>
        <p:spPr bwMode="auto">
          <a:xfrm>
            <a:off x="3276600" y="328450"/>
            <a:ext cx="2514600" cy="1938500"/>
          </a:xfrm>
          <a:prstGeom prst="rect">
            <a:avLst/>
          </a:prstGeom>
          <a:noFill/>
        </p:spPr>
      </p:pic>
      <p:pic>
        <p:nvPicPr>
          <p:cNvPr id="11" name="Picture 2"/>
          <p:cNvPicPr>
            <a:picLocks noChangeAspect="1" noChangeArrowheads="1"/>
          </p:cNvPicPr>
          <p:nvPr/>
        </p:nvPicPr>
        <p:blipFill>
          <a:blip r:embed="rId10" cstate="print"/>
          <a:srcRect/>
          <a:stretch>
            <a:fillRect/>
          </a:stretch>
        </p:blipFill>
        <p:spPr bwMode="auto">
          <a:xfrm>
            <a:off x="152400" y="1219200"/>
            <a:ext cx="2209800" cy="22219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3" cstate="print"/>
          <a:srcRect/>
          <a:stretch>
            <a:fillRect/>
          </a:stretch>
        </p:blipFill>
        <p:spPr bwMode="auto">
          <a:xfrm>
            <a:off x="533400" y="812800"/>
            <a:ext cx="8153400" cy="5511800"/>
          </a:xfrm>
          <a:prstGeom prst="rect">
            <a:avLst/>
          </a:prstGeom>
          <a:noFill/>
          <a:ln w="9525">
            <a:noFill/>
            <a:miter lim="800000"/>
            <a:headEnd/>
            <a:tailEnd/>
          </a:ln>
          <a:effectLst/>
        </p:spPr>
      </p:pic>
    </p:spTree>
  </p:cSld>
  <p:clrMapOvr>
    <a:masterClrMapping/>
  </p:clrMapOvr>
  <p:transition advClick="0" advTm="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2"/>
          <p:cNvPicPr>
            <a:picLocks noChangeAspect="1" noChangeArrowheads="1"/>
          </p:cNvPicPr>
          <p:nvPr/>
        </p:nvPicPr>
        <p:blipFill>
          <a:blip r:embed="rId3" cstate="print"/>
          <a:srcRect/>
          <a:stretch>
            <a:fillRect/>
          </a:stretch>
        </p:blipFill>
        <p:spPr bwMode="auto">
          <a:xfrm>
            <a:off x="381000" y="830884"/>
            <a:ext cx="8305800" cy="5417516"/>
          </a:xfrm>
          <a:prstGeom prst="rect">
            <a:avLst/>
          </a:prstGeom>
          <a:noFill/>
        </p:spPr>
      </p:pic>
    </p:spTree>
  </p:cSld>
  <p:clrMapOvr>
    <a:masterClrMapping/>
  </p:clrMapOvr>
  <p:transition advClick="0" advTm="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1"/>
          <p:cNvPicPr>
            <a:picLocks noChangeAspect="1" noChangeArrowheads="1"/>
          </p:cNvPicPr>
          <p:nvPr/>
        </p:nvPicPr>
        <p:blipFill>
          <a:blip r:embed="rId3" cstate="print"/>
          <a:srcRect/>
          <a:stretch>
            <a:fillRect/>
          </a:stretch>
        </p:blipFill>
        <p:spPr bwMode="auto">
          <a:xfrm>
            <a:off x="502554" y="838200"/>
            <a:ext cx="8031846" cy="5029200"/>
          </a:xfrm>
          <a:prstGeom prst="rect">
            <a:avLst/>
          </a:prstGeom>
          <a:noFill/>
        </p:spPr>
      </p:pic>
      <p:sp>
        <p:nvSpPr>
          <p:cNvPr id="5129" name="Rectangle 9"/>
          <p:cNvSpPr>
            <a:spLocks noChangeArrowheads="1"/>
          </p:cNvSpPr>
          <p:nvPr/>
        </p:nvSpPr>
        <p:spPr bwMode="auto">
          <a:xfrm>
            <a:off x="4419600" y="6400800"/>
            <a:ext cx="4724400" cy="304800"/>
          </a:xfrm>
          <a:prstGeom prst="rect">
            <a:avLst/>
          </a:prstGeom>
          <a:noFill/>
          <a:ln w="9525">
            <a:noFill/>
            <a:miter lim="800000"/>
            <a:headEnd/>
            <a:tailEnd/>
          </a:ln>
          <a:effectLst/>
        </p:spPr>
        <p:txBody>
          <a:bodyPr anchor="ctr"/>
          <a:lstStyle/>
          <a:p>
            <a:pPr algn="ctr"/>
            <a:r>
              <a:rPr lang="en-US">
                <a:solidFill>
                  <a:schemeClr val="bg1"/>
                </a:solidFill>
                <a:effectLst>
                  <a:outerShdw blurRad="38100" dist="38100" dir="2700000" algn="tl">
                    <a:srgbClr val="808080"/>
                  </a:outerShdw>
                </a:effectLst>
                <a:latin typeface="Tahoma" pitchFamily="34" charset="0"/>
              </a:rPr>
              <a:t>- CNN.com/tecnhology November 16, 2007 </a:t>
            </a:r>
          </a:p>
        </p:txBody>
      </p:sp>
    </p:spTree>
  </p:cSld>
  <p:clrMapOvr>
    <a:masterClrMapping/>
  </p:clrMapOvr>
  <p:transition advClick="0" advTm="5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9" name="Picture 5" descr="20050223_daily4_b"/>
          <p:cNvPicPr>
            <a:picLocks noGrp="1" noChangeAspect="1" noChangeArrowheads="1"/>
          </p:cNvPicPr>
          <p:nvPr>
            <p:ph idx="1"/>
          </p:nvPr>
        </p:nvPicPr>
        <p:blipFill>
          <a:blip r:embed="rId3" cstate="print"/>
          <a:srcRect/>
          <a:stretch>
            <a:fillRect/>
          </a:stretch>
        </p:blipFill>
        <p:spPr>
          <a:xfrm>
            <a:off x="1536912" y="990600"/>
            <a:ext cx="6235488" cy="4402138"/>
          </a:xfrm>
          <a:noFill/>
          <a:ln/>
        </p:spPr>
      </p:pic>
      <p:sp>
        <p:nvSpPr>
          <p:cNvPr id="72712" name="Rectangle 8"/>
          <p:cNvSpPr>
            <a:spLocks noChangeArrowheads="1"/>
          </p:cNvSpPr>
          <p:nvPr/>
        </p:nvSpPr>
        <p:spPr bwMode="auto">
          <a:xfrm>
            <a:off x="4419600" y="6400800"/>
            <a:ext cx="4724400" cy="304800"/>
          </a:xfrm>
          <a:prstGeom prst="rect">
            <a:avLst/>
          </a:prstGeom>
          <a:noFill/>
          <a:ln w="9525">
            <a:noFill/>
            <a:miter lim="800000"/>
            <a:headEnd/>
            <a:tailEnd/>
          </a:ln>
          <a:effectLst/>
        </p:spPr>
        <p:txBody>
          <a:bodyPr anchor="ctr"/>
          <a:lstStyle/>
          <a:p>
            <a:pPr algn="ctr"/>
            <a:r>
              <a:rPr lang="en-US">
                <a:solidFill>
                  <a:schemeClr val="bg1"/>
                </a:solidFill>
                <a:effectLst>
                  <a:outerShdw blurRad="38100" dist="38100" dir="2700000" algn="tl">
                    <a:srgbClr val="808080"/>
                  </a:outerShdw>
                </a:effectLst>
                <a:latin typeface="Tahoma" pitchFamily="34" charset="0"/>
              </a:rPr>
              <a:t>- British Antarctic Survey </a:t>
            </a:r>
          </a:p>
        </p:txBody>
      </p:sp>
    </p:spTree>
  </p:cSld>
  <p:clrMapOvr>
    <a:masterClrMapping/>
  </p:clrMapOvr>
  <p:transition advClick="0" advTm="5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pollution.jpg"/>
          <p:cNvPicPr>
            <a:picLocks noChangeAspect="1" noChangeArrowheads="1"/>
          </p:cNvPicPr>
          <p:nvPr/>
        </p:nvPicPr>
        <p:blipFill>
          <a:blip r:embed="rId3" cstate="print"/>
          <a:srcRect/>
          <a:stretch>
            <a:fillRect/>
          </a:stretch>
        </p:blipFill>
        <p:spPr bwMode="auto">
          <a:xfrm>
            <a:off x="1244600" y="1066800"/>
            <a:ext cx="6985000" cy="5238750"/>
          </a:xfrm>
          <a:prstGeom prst="rect">
            <a:avLst/>
          </a:prstGeom>
          <a:noFill/>
        </p:spPr>
      </p:pic>
      <p:sp>
        <p:nvSpPr>
          <p:cNvPr id="9221" name="Rectangle 5"/>
          <p:cNvSpPr>
            <a:spLocks noChangeArrowheads="1"/>
          </p:cNvSpPr>
          <p:nvPr/>
        </p:nvSpPr>
        <p:spPr bwMode="auto">
          <a:xfrm>
            <a:off x="4419600" y="6400800"/>
            <a:ext cx="4724400" cy="304800"/>
          </a:xfrm>
          <a:prstGeom prst="rect">
            <a:avLst/>
          </a:prstGeom>
          <a:noFill/>
          <a:ln w="9525">
            <a:noFill/>
            <a:miter lim="800000"/>
            <a:headEnd/>
            <a:tailEnd/>
          </a:ln>
          <a:effectLst/>
        </p:spPr>
        <p:txBody>
          <a:bodyPr anchor="ctr"/>
          <a:lstStyle/>
          <a:p>
            <a:pPr algn="ctr"/>
            <a:r>
              <a:rPr lang="en-US">
                <a:solidFill>
                  <a:schemeClr val="bg1"/>
                </a:solidFill>
                <a:effectLst>
                  <a:outerShdw blurRad="38100" dist="38100" dir="2700000" algn="tl">
                    <a:srgbClr val="808080"/>
                  </a:outerShdw>
                </a:effectLst>
                <a:latin typeface="Tahoma" pitchFamily="34" charset="0"/>
              </a:rPr>
              <a:t>- National Marine Debris Monitoring Program </a:t>
            </a:r>
          </a:p>
        </p:txBody>
      </p:sp>
    </p:spTree>
  </p:cSld>
  <p:clrMapOvr>
    <a:masterClrMapping/>
  </p:clrMapOvr>
  <p:transition advClick="0" advTm="5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5" name="Rectangle 7"/>
          <p:cNvSpPr>
            <a:spLocks noChangeArrowheads="1"/>
          </p:cNvSpPr>
          <p:nvPr/>
        </p:nvSpPr>
        <p:spPr bwMode="auto">
          <a:xfrm>
            <a:off x="4419600" y="6400800"/>
            <a:ext cx="4724400" cy="304800"/>
          </a:xfrm>
          <a:prstGeom prst="rect">
            <a:avLst/>
          </a:prstGeom>
          <a:noFill/>
          <a:ln w="9525">
            <a:noFill/>
            <a:miter lim="800000"/>
            <a:headEnd/>
            <a:tailEnd/>
          </a:ln>
          <a:effectLst/>
        </p:spPr>
        <p:txBody>
          <a:bodyPr anchor="ctr"/>
          <a:lstStyle/>
          <a:p>
            <a:pPr algn="ctr"/>
            <a:r>
              <a:rPr lang="en-US">
                <a:solidFill>
                  <a:schemeClr val="bg1"/>
                </a:solidFill>
                <a:effectLst>
                  <a:outerShdw blurRad="38100" dist="38100" dir="2700000" algn="tl">
                    <a:srgbClr val="808080"/>
                  </a:outerShdw>
                </a:effectLst>
                <a:latin typeface="Tahoma" pitchFamily="34" charset="0"/>
              </a:rPr>
              <a:t>- CNN.com/tecnhology November 16, 2007</a:t>
            </a:r>
            <a:r>
              <a:rPr lang="en-US">
                <a:solidFill>
                  <a:schemeClr val="bg1"/>
                </a:solidFill>
                <a:effectLst>
                  <a:outerShdw blurRad="38100" dist="38100" dir="2700000" algn="tl">
                    <a:srgbClr val="808080"/>
                  </a:outerShdw>
                </a:effectLst>
              </a:rPr>
              <a:t>  </a:t>
            </a:r>
          </a:p>
        </p:txBody>
      </p:sp>
      <p:pic>
        <p:nvPicPr>
          <p:cNvPr id="58376" name="Picture 8" descr="5"/>
          <p:cNvPicPr>
            <a:picLocks noChangeAspect="1" noChangeArrowheads="1"/>
          </p:cNvPicPr>
          <p:nvPr/>
        </p:nvPicPr>
        <p:blipFill>
          <a:blip r:embed="rId3" cstate="print"/>
          <a:srcRect/>
          <a:stretch>
            <a:fillRect/>
          </a:stretch>
        </p:blipFill>
        <p:spPr bwMode="auto">
          <a:xfrm>
            <a:off x="1371600" y="966787"/>
            <a:ext cx="6629400" cy="5281613"/>
          </a:xfrm>
          <a:prstGeom prst="rect">
            <a:avLst/>
          </a:prstGeom>
          <a:noFill/>
        </p:spPr>
      </p:pic>
    </p:spTree>
  </p:cSld>
  <p:clrMapOvr>
    <a:masterClrMapping/>
  </p:clrMapOvr>
  <p:transition advClick="0" advTm="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8"/>
          <p:cNvPicPr>
            <a:picLocks noChangeAspect="1" noChangeArrowheads="1"/>
          </p:cNvPicPr>
          <p:nvPr/>
        </p:nvPicPr>
        <p:blipFill>
          <a:blip r:embed="rId3" cstate="print"/>
          <a:srcRect/>
          <a:stretch>
            <a:fillRect/>
          </a:stretch>
        </p:blipFill>
        <p:spPr bwMode="auto">
          <a:xfrm>
            <a:off x="732610" y="685800"/>
            <a:ext cx="8051140" cy="5486400"/>
          </a:xfrm>
          <a:prstGeom prst="rect">
            <a:avLst/>
          </a:prstGeom>
          <a:noFill/>
        </p:spPr>
      </p:pic>
      <p:sp>
        <p:nvSpPr>
          <p:cNvPr id="74757" name="Rectangle 5"/>
          <p:cNvSpPr>
            <a:spLocks noChangeArrowheads="1"/>
          </p:cNvSpPr>
          <p:nvPr/>
        </p:nvSpPr>
        <p:spPr bwMode="auto">
          <a:xfrm>
            <a:off x="4419600" y="6400800"/>
            <a:ext cx="4724400" cy="304800"/>
          </a:xfrm>
          <a:prstGeom prst="rect">
            <a:avLst/>
          </a:prstGeom>
          <a:noFill/>
          <a:ln w="9525">
            <a:noFill/>
            <a:miter lim="800000"/>
            <a:headEnd/>
            <a:tailEnd/>
          </a:ln>
          <a:effectLst/>
        </p:spPr>
        <p:txBody>
          <a:bodyPr anchor="ctr"/>
          <a:lstStyle/>
          <a:p>
            <a:pPr algn="ctr"/>
            <a:r>
              <a:rPr lang="en-US">
                <a:solidFill>
                  <a:schemeClr val="bg1"/>
                </a:solidFill>
                <a:effectLst>
                  <a:outerShdw blurRad="38100" dist="38100" dir="2700000" algn="tl">
                    <a:srgbClr val="808080"/>
                  </a:outerShdw>
                </a:effectLst>
                <a:latin typeface="Tahoma" pitchFamily="34" charset="0"/>
              </a:rPr>
              <a:t>- CNN.com/tecnhology November 16, 2007  </a:t>
            </a:r>
          </a:p>
        </p:txBody>
      </p:sp>
    </p:spTree>
  </p:cSld>
  <p:clrMapOvr>
    <a:masterClrMapping/>
  </p:clrMapOvr>
  <p:transition advClick="0" advTm="5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endParaRPr lang="en-US" smtClean="0"/>
          </a:p>
        </p:txBody>
      </p:sp>
      <p:sp>
        <p:nvSpPr>
          <p:cNvPr id="4099" name="Content Placeholder 2"/>
          <p:cNvSpPr>
            <a:spLocks noGrp="1"/>
          </p:cNvSpPr>
          <p:nvPr>
            <p:ph idx="1"/>
          </p:nvPr>
        </p:nvSpPr>
        <p:spPr/>
        <p:txBody>
          <a:bodyPr/>
          <a:lstStyle/>
          <a:p>
            <a:pPr algn="ctr" rtl="1" eaLnBrk="1" hangingPunct="1">
              <a:buFontTx/>
              <a:buNone/>
            </a:pPr>
            <a:endParaRPr lang="fa-IR" b="1" dirty="0" smtClean="0"/>
          </a:p>
          <a:p>
            <a:pPr algn="ctr" rtl="1" eaLnBrk="1" hangingPunct="1">
              <a:buFontTx/>
              <a:buNone/>
            </a:pPr>
            <a:endParaRPr lang="fa-IR" b="1" dirty="0" smtClean="0"/>
          </a:p>
          <a:p>
            <a:pPr algn="ctr" rtl="1" eaLnBrk="1" hangingPunct="1">
              <a:buFontTx/>
              <a:buNone/>
            </a:pPr>
            <a:r>
              <a:rPr lang="ar-SA" sz="4000" b="1" dirty="0" smtClean="0">
                <a:solidFill>
                  <a:srgbClr val="FF0000"/>
                </a:solidFill>
                <a:cs typeface="B Nazanin" pitchFamily="2" charset="-78"/>
              </a:rPr>
              <a:t>حنجره جوي آب را قوطي كنسرو خالي </a:t>
            </a:r>
            <a:r>
              <a:rPr lang="en-US" sz="4000" b="1" dirty="0" smtClean="0">
                <a:solidFill>
                  <a:srgbClr val="FF0000"/>
                </a:solidFill>
                <a:cs typeface="B Nazanin" pitchFamily="2" charset="-78"/>
              </a:rPr>
              <a:t/>
            </a:r>
            <a:br>
              <a:rPr lang="en-US" sz="4000" b="1" dirty="0" smtClean="0">
                <a:solidFill>
                  <a:srgbClr val="FF0000"/>
                </a:solidFill>
                <a:cs typeface="B Nazanin" pitchFamily="2" charset="-78"/>
              </a:rPr>
            </a:br>
            <a:r>
              <a:rPr lang="ar-SA" sz="4000" b="1" dirty="0" smtClean="0">
                <a:solidFill>
                  <a:srgbClr val="FF0000"/>
                </a:solidFill>
                <a:cs typeface="B Nazanin" pitchFamily="2" charset="-78"/>
              </a:rPr>
              <a:t>زخمي مي كرد.</a:t>
            </a:r>
            <a:endParaRPr lang="en-US" sz="4000" dirty="0" smtClean="0">
              <a:solidFill>
                <a:srgbClr val="FF0000"/>
              </a:solidFill>
              <a:cs typeface="B Nazanin" pitchFamily="2" charset="-78"/>
            </a:endParaRPr>
          </a:p>
          <a:p>
            <a:pPr algn="ctr" rtl="1" eaLnBrk="1" hangingPunct="1">
              <a:buFontTx/>
              <a:buNone/>
            </a:pPr>
            <a:endParaRPr lang="fa-IR" dirty="0" smtClean="0">
              <a:cs typeface="B Nazanin" pitchFamily="2" charset="-78"/>
            </a:endParaRPr>
          </a:p>
          <a:p>
            <a:pPr algn="ctr" rtl="1" eaLnBrk="1" hangingPunct="1">
              <a:buFontTx/>
              <a:buNone/>
            </a:pPr>
            <a:r>
              <a:rPr lang="fa-IR" b="1" dirty="0" smtClean="0">
                <a:cs typeface="B Nazanin" pitchFamily="2" charset="-78"/>
              </a:rPr>
              <a:t>”سهراب سپهری“ </a:t>
            </a:r>
            <a:endParaRPr lang="en-US" b="1" dirty="0" smtClean="0">
              <a:cs typeface="B Nazanin" pitchFamily="2" charset="-78"/>
            </a:endParaRPr>
          </a:p>
        </p:txBody>
      </p:sp>
      <p:pic>
        <p:nvPicPr>
          <p:cNvPr id="4100" name="Picture 2" descr="http://negarkhaneh.ir/UserGallery/2009/11/mona64_28120000_1_Fixed.jpg"/>
          <p:cNvPicPr>
            <a:picLocks noChangeAspect="1" noChangeArrowheads="1"/>
          </p:cNvPicPr>
          <p:nvPr/>
        </p:nvPicPr>
        <p:blipFill>
          <a:blip r:embed="rId2" cstate="print"/>
          <a:srcRect/>
          <a:stretch>
            <a:fillRect/>
          </a:stretch>
        </p:blipFill>
        <p:spPr bwMode="auto">
          <a:xfrm>
            <a:off x="3810000" y="228600"/>
            <a:ext cx="1766887" cy="250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8674" name="Picture 2" descr="C:\Users\majid\Desktop\trash2-zr.jpg"/>
          <p:cNvPicPr>
            <a:picLocks noChangeAspect="1" noChangeArrowheads="1"/>
          </p:cNvPicPr>
          <p:nvPr/>
        </p:nvPicPr>
        <p:blipFill>
          <a:blip r:embed="rId2" cstate="print"/>
          <a:srcRect/>
          <a:stretch>
            <a:fillRect/>
          </a:stretch>
        </p:blipFill>
        <p:spPr bwMode="auto">
          <a:xfrm>
            <a:off x="1752600" y="0"/>
            <a:ext cx="5562600"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0"/>
          <p:cNvPicPr>
            <a:picLocks noChangeAspect="1" noChangeArrowheads="1"/>
          </p:cNvPicPr>
          <p:nvPr/>
        </p:nvPicPr>
        <p:blipFill>
          <a:blip r:embed="rId3" cstate="print"/>
          <a:srcRect/>
          <a:stretch>
            <a:fillRect/>
          </a:stretch>
        </p:blipFill>
        <p:spPr bwMode="auto">
          <a:xfrm>
            <a:off x="1600200" y="990600"/>
            <a:ext cx="6324600" cy="4749800"/>
          </a:xfrm>
          <a:prstGeom prst="rect">
            <a:avLst/>
          </a:prstGeom>
          <a:noFill/>
        </p:spPr>
      </p:pic>
      <p:sp>
        <p:nvSpPr>
          <p:cNvPr id="13316" name="Rectangle 4"/>
          <p:cNvSpPr>
            <a:spLocks noChangeArrowheads="1"/>
          </p:cNvSpPr>
          <p:nvPr/>
        </p:nvSpPr>
        <p:spPr bwMode="auto">
          <a:xfrm>
            <a:off x="4419600" y="6400800"/>
            <a:ext cx="4724400" cy="304800"/>
          </a:xfrm>
          <a:prstGeom prst="rect">
            <a:avLst/>
          </a:prstGeom>
          <a:noFill/>
          <a:ln w="9525">
            <a:noFill/>
            <a:miter lim="800000"/>
            <a:headEnd/>
            <a:tailEnd/>
          </a:ln>
          <a:effectLst/>
        </p:spPr>
        <p:txBody>
          <a:bodyPr anchor="ctr"/>
          <a:lstStyle/>
          <a:p>
            <a:pPr algn="ctr"/>
            <a:r>
              <a:rPr lang="en-US">
                <a:solidFill>
                  <a:schemeClr val="bg1"/>
                </a:solidFill>
                <a:latin typeface="Tahoma" pitchFamily="34" charset="0"/>
              </a:rPr>
              <a:t>- CNN.com/tecnhology November 16, 2007  </a:t>
            </a:r>
          </a:p>
        </p:txBody>
      </p:sp>
    </p:spTree>
  </p:cSld>
  <p:clrMapOvr>
    <a:masterClrMapping/>
  </p:clrMapOvr>
  <p:transition advClick="0" advTm="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457200" y="2133600"/>
            <a:ext cx="8229600" cy="2362200"/>
          </a:xfrm>
        </p:spPr>
        <p:txBody>
          <a:bodyPr/>
          <a:lstStyle/>
          <a:p>
            <a:pPr algn="just" rtl="1" eaLnBrk="1" hangingPunct="1"/>
            <a:r>
              <a:rPr lang="ar-SA" b="1" dirty="0" smtClean="0">
                <a:solidFill>
                  <a:schemeClr val="tx1"/>
                </a:solidFill>
                <a:cs typeface="B Nazanin" pitchFamily="2" charset="-78"/>
              </a:rPr>
              <a:t>"پارسي ها در رودخانه ادرار نمي كنند و نمي گذارند كس ديگري نيز چنين بكند و</a:t>
            </a:r>
            <a:r>
              <a:rPr lang="ar-SA" b="1" i="1" u="sng" dirty="0" smtClean="0">
                <a:solidFill>
                  <a:schemeClr val="tx1"/>
                </a:solidFill>
                <a:cs typeface="B Nazanin" pitchFamily="2" charset="-78"/>
              </a:rPr>
              <a:t> آن ها بالاترين احترام را براي نهرهاي آب قائل هستند</a:t>
            </a:r>
            <a:r>
              <a:rPr lang="ar-SA" b="1" dirty="0" smtClean="0">
                <a:solidFill>
                  <a:schemeClr val="tx1"/>
                </a:solidFill>
                <a:cs typeface="B Nazanin" pitchFamily="2" charset="-78"/>
              </a:rPr>
              <a:t>"   ( هردوت 450سال پيش از ميلاد ، تاريخ، كتاب اول،131.)</a:t>
            </a:r>
          </a:p>
          <a:p>
            <a:pPr algn="just" rtl="1" eaLnBrk="1" hangingPunct="1"/>
            <a:endParaRPr lang="en-US" b="1" dirty="0" smtClean="0">
              <a:solidFill>
                <a:schemeClr val="tx1"/>
              </a:solidFill>
              <a:cs typeface="B Nazanin" pitchFamily="2" charset="-78"/>
            </a:endParaRPr>
          </a:p>
        </p:txBody>
      </p:sp>
      <p:sp>
        <p:nvSpPr>
          <p:cNvPr id="12291" name="Text Box 4"/>
          <p:cNvSpPr txBox="1">
            <a:spLocks noChangeArrowheads="1"/>
          </p:cNvSpPr>
          <p:nvPr/>
        </p:nvSpPr>
        <p:spPr bwMode="auto">
          <a:xfrm>
            <a:off x="3200400" y="838200"/>
            <a:ext cx="2938463" cy="646113"/>
          </a:xfrm>
          <a:prstGeom prst="rect">
            <a:avLst/>
          </a:prstGeom>
          <a:noFill/>
          <a:ln w="9525">
            <a:noFill/>
            <a:miter lim="800000"/>
            <a:headEnd/>
            <a:tailEnd/>
          </a:ln>
        </p:spPr>
        <p:txBody>
          <a:bodyPr>
            <a:spAutoFit/>
          </a:bodyPr>
          <a:lstStyle/>
          <a:p>
            <a:pPr algn="ctr" rtl="1">
              <a:spcBef>
                <a:spcPct val="50000"/>
              </a:spcBef>
            </a:pPr>
            <a:r>
              <a:rPr lang="fa-IR" sz="3600" b="1" dirty="0">
                <a:solidFill>
                  <a:schemeClr val="tx1"/>
                </a:solidFill>
                <a:cs typeface="Mitra" pitchFamily="2" charset="-78"/>
              </a:rPr>
              <a:t>تاريخ پارسيان</a:t>
            </a:r>
            <a:endParaRPr lang="en-US" sz="3600" b="1" dirty="0">
              <a:solidFill>
                <a:schemeClr val="tx1"/>
              </a:solidFill>
              <a:cs typeface="Mitra" pitchFamily="2" charset="-78"/>
            </a:endParaRPr>
          </a:p>
        </p:txBody>
      </p:sp>
      <p:pic>
        <p:nvPicPr>
          <p:cNvPr id="7169" name="Picture 1" descr="C:\Users\majid\Desktop\thucydides.jpg"/>
          <p:cNvPicPr>
            <a:picLocks noChangeAspect="1" noChangeArrowheads="1"/>
          </p:cNvPicPr>
          <p:nvPr/>
        </p:nvPicPr>
        <p:blipFill>
          <a:blip r:embed="rId2" cstate="print"/>
          <a:srcRect/>
          <a:stretch>
            <a:fillRect/>
          </a:stretch>
        </p:blipFill>
        <p:spPr bwMode="auto">
          <a:xfrm>
            <a:off x="609600" y="3962400"/>
            <a:ext cx="2490451" cy="247205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1287992631_4e265ff4a2"/>
          <p:cNvPicPr>
            <a:picLocks noChangeAspect="1" noChangeArrowheads="1"/>
          </p:cNvPicPr>
          <p:nvPr/>
        </p:nvPicPr>
        <p:blipFill>
          <a:blip r:embed="rId3" cstate="print"/>
          <a:srcRect/>
          <a:stretch>
            <a:fillRect/>
          </a:stretch>
        </p:blipFill>
        <p:spPr bwMode="auto">
          <a:xfrm>
            <a:off x="533400" y="838200"/>
            <a:ext cx="8153400" cy="5427663"/>
          </a:xfrm>
          <a:prstGeom prst="rect">
            <a:avLst/>
          </a:prstGeom>
          <a:noFill/>
        </p:spPr>
      </p:pic>
      <p:sp>
        <p:nvSpPr>
          <p:cNvPr id="65542" name="Rectangle 6"/>
          <p:cNvSpPr>
            <a:spLocks noChangeArrowheads="1"/>
          </p:cNvSpPr>
          <p:nvPr/>
        </p:nvSpPr>
        <p:spPr bwMode="auto">
          <a:xfrm>
            <a:off x="4419600" y="6400800"/>
            <a:ext cx="4724400" cy="304800"/>
          </a:xfrm>
          <a:prstGeom prst="rect">
            <a:avLst/>
          </a:prstGeom>
          <a:noFill/>
          <a:ln w="9525">
            <a:noFill/>
            <a:miter lim="800000"/>
            <a:headEnd/>
            <a:tailEnd/>
          </a:ln>
          <a:effectLst/>
        </p:spPr>
        <p:txBody>
          <a:bodyPr anchor="ctr"/>
          <a:lstStyle/>
          <a:p>
            <a:pPr algn="ctr"/>
            <a:r>
              <a:rPr lang="en-US">
                <a:solidFill>
                  <a:schemeClr val="bg1"/>
                </a:solidFill>
                <a:effectLst>
                  <a:outerShdw blurRad="38100" dist="38100" dir="2700000" algn="tl">
                    <a:srgbClr val="808080"/>
                  </a:outerShdw>
                </a:effectLst>
                <a:latin typeface="Tahoma" pitchFamily="34" charset="0"/>
              </a:rPr>
              <a:t>- World Wildlife Fund Report 2005</a:t>
            </a:r>
          </a:p>
        </p:txBody>
      </p:sp>
    </p:spTree>
  </p:cSld>
  <p:clrMapOvr>
    <a:masterClrMapping/>
  </p:clrMapOvr>
  <p:transition advClick="0" advTm="5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14"/>
          <p:cNvPicPr>
            <a:picLocks noChangeAspect="1" noChangeArrowheads="1"/>
          </p:cNvPicPr>
          <p:nvPr/>
        </p:nvPicPr>
        <p:blipFill>
          <a:blip r:embed="rId3" cstate="print"/>
          <a:srcRect/>
          <a:stretch>
            <a:fillRect/>
          </a:stretch>
        </p:blipFill>
        <p:spPr bwMode="auto">
          <a:xfrm>
            <a:off x="609600" y="990600"/>
            <a:ext cx="7924800" cy="5245100"/>
          </a:xfrm>
          <a:prstGeom prst="rect">
            <a:avLst/>
          </a:prstGeom>
          <a:noFill/>
        </p:spPr>
      </p:pic>
      <p:sp>
        <p:nvSpPr>
          <p:cNvPr id="17414" name="Rectangle 6"/>
          <p:cNvSpPr>
            <a:spLocks noChangeArrowheads="1"/>
          </p:cNvSpPr>
          <p:nvPr/>
        </p:nvSpPr>
        <p:spPr bwMode="auto">
          <a:xfrm>
            <a:off x="4419600" y="6400800"/>
            <a:ext cx="4724400" cy="304800"/>
          </a:xfrm>
          <a:prstGeom prst="rect">
            <a:avLst/>
          </a:prstGeom>
          <a:noFill/>
          <a:ln w="9525">
            <a:noFill/>
            <a:miter lim="800000"/>
            <a:headEnd/>
            <a:tailEnd/>
          </a:ln>
          <a:effectLst/>
        </p:spPr>
        <p:txBody>
          <a:bodyPr anchor="ctr"/>
          <a:lstStyle/>
          <a:p>
            <a:pPr algn="ctr"/>
            <a:r>
              <a:rPr lang="en-US">
                <a:solidFill>
                  <a:schemeClr val="bg1"/>
                </a:solidFill>
                <a:effectLst>
                  <a:outerShdw blurRad="38100" dist="38100" dir="2700000" algn="tl">
                    <a:srgbClr val="808080"/>
                  </a:outerShdw>
                </a:effectLst>
                <a:latin typeface="Tahoma" pitchFamily="34" charset="0"/>
              </a:rPr>
              <a:t>- World Wildlife Fund Report 2005</a:t>
            </a:r>
          </a:p>
        </p:txBody>
      </p:sp>
      <p:pic>
        <p:nvPicPr>
          <p:cNvPr id="25602" name="Picture 2" descr="C:\Users\majid\Desktop\url.jpg"/>
          <p:cNvPicPr>
            <a:picLocks noChangeAspect="1" noChangeArrowheads="1"/>
          </p:cNvPicPr>
          <p:nvPr/>
        </p:nvPicPr>
        <p:blipFill>
          <a:blip r:embed="rId4" cstate="print"/>
          <a:srcRect/>
          <a:stretch>
            <a:fillRect/>
          </a:stretch>
        </p:blipFill>
        <p:spPr bwMode="auto">
          <a:xfrm>
            <a:off x="-1328738" y="-520700"/>
            <a:ext cx="11801476" cy="7900988"/>
          </a:xfrm>
          <a:prstGeom prst="rect">
            <a:avLst/>
          </a:prstGeom>
          <a:noFill/>
        </p:spPr>
      </p:pic>
    </p:spTree>
  </p:cSld>
  <p:clrMapOvr>
    <a:masterClrMapping/>
  </p:clrMapOvr>
  <p:transition advClick="0" advTm="5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15"/>
          <p:cNvPicPr>
            <a:picLocks noChangeAspect="1" noChangeArrowheads="1"/>
          </p:cNvPicPr>
          <p:nvPr/>
        </p:nvPicPr>
        <p:blipFill>
          <a:blip r:embed="rId3" cstate="print"/>
          <a:srcRect/>
          <a:stretch>
            <a:fillRect/>
          </a:stretch>
        </p:blipFill>
        <p:spPr bwMode="auto">
          <a:xfrm>
            <a:off x="4724400" y="609600"/>
            <a:ext cx="4100513" cy="5638800"/>
          </a:xfrm>
          <a:prstGeom prst="rect">
            <a:avLst/>
          </a:prstGeom>
          <a:noFill/>
        </p:spPr>
      </p:pic>
      <p:pic>
        <p:nvPicPr>
          <p:cNvPr id="75782" name="Picture 6" descr="p11b"/>
          <p:cNvPicPr>
            <a:picLocks noGrp="1" noChangeAspect="1" noChangeArrowheads="1"/>
          </p:cNvPicPr>
          <p:nvPr>
            <p:ph/>
          </p:nvPr>
        </p:nvPicPr>
        <p:blipFill>
          <a:blip r:embed="rId4" cstate="print"/>
          <a:srcRect/>
          <a:stretch>
            <a:fillRect/>
          </a:stretch>
        </p:blipFill>
        <p:spPr>
          <a:xfrm>
            <a:off x="457200" y="609600"/>
            <a:ext cx="3879850" cy="5715000"/>
          </a:xfrm>
          <a:noFill/>
          <a:ln/>
        </p:spPr>
      </p:pic>
    </p:spTree>
  </p:cSld>
  <p:clrMapOvr>
    <a:masterClrMapping/>
  </p:clrMapOvr>
  <p:transition advClick="0" advTm="5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4" name="Rectangle 6"/>
          <p:cNvSpPr>
            <a:spLocks noChangeArrowheads="1"/>
          </p:cNvSpPr>
          <p:nvPr/>
        </p:nvSpPr>
        <p:spPr bwMode="auto">
          <a:xfrm>
            <a:off x="4419600" y="6400800"/>
            <a:ext cx="4724400" cy="304800"/>
          </a:xfrm>
          <a:prstGeom prst="rect">
            <a:avLst/>
          </a:prstGeom>
          <a:noFill/>
          <a:ln w="9525">
            <a:noFill/>
            <a:miter lim="800000"/>
            <a:headEnd/>
            <a:tailEnd/>
          </a:ln>
          <a:effectLst/>
        </p:spPr>
        <p:txBody>
          <a:bodyPr anchor="ctr"/>
          <a:lstStyle/>
          <a:p>
            <a:pPr algn="ctr"/>
            <a:r>
              <a:rPr lang="en-US">
                <a:solidFill>
                  <a:schemeClr val="bg1"/>
                </a:solidFill>
                <a:effectLst>
                  <a:outerShdw blurRad="38100" dist="38100" dir="2700000" algn="tl">
                    <a:srgbClr val="808080"/>
                  </a:outerShdw>
                </a:effectLst>
                <a:latin typeface="Tahoma" pitchFamily="34" charset="0"/>
              </a:rPr>
              <a:t>- World Wildlife Fund Report 2005</a:t>
            </a:r>
          </a:p>
        </p:txBody>
      </p:sp>
      <p:pic>
        <p:nvPicPr>
          <p:cNvPr id="68616" name="Picture 8" descr="dolphinplasticmouth-1"/>
          <p:cNvPicPr>
            <a:picLocks noGrp="1" noChangeAspect="1" noChangeArrowheads="1"/>
          </p:cNvPicPr>
          <p:nvPr>
            <p:ph sz="half" idx="1"/>
          </p:nvPr>
        </p:nvPicPr>
        <p:blipFill>
          <a:blip r:embed="rId3" cstate="print"/>
          <a:srcRect/>
          <a:stretch>
            <a:fillRect/>
          </a:stretch>
        </p:blipFill>
        <p:spPr>
          <a:xfrm>
            <a:off x="990600" y="1596875"/>
            <a:ext cx="4191000" cy="3953025"/>
          </a:xfrm>
          <a:noFill/>
          <a:ln/>
        </p:spPr>
      </p:pic>
      <p:pic>
        <p:nvPicPr>
          <p:cNvPr id="68619" name="Picture 11" descr="The minke whale carcase at Scalloway marina on Monday morning. Photo: Jim Nicolson"/>
          <p:cNvPicPr>
            <a:picLocks noGrp="1" noChangeAspect="1" noChangeArrowheads="1"/>
          </p:cNvPicPr>
          <p:nvPr>
            <p:ph sz="half" idx="2"/>
          </p:nvPr>
        </p:nvPicPr>
        <p:blipFill>
          <a:blip r:embed="rId4" cstate="print"/>
          <a:srcRect/>
          <a:stretch>
            <a:fillRect/>
          </a:stretch>
        </p:blipFill>
        <p:spPr>
          <a:xfrm>
            <a:off x="4800600" y="1579562"/>
            <a:ext cx="4038600" cy="3983038"/>
          </a:xfrm>
          <a:noFill/>
          <a:ln/>
        </p:spPr>
      </p:pic>
      <p:pic>
        <p:nvPicPr>
          <p:cNvPr id="26626" name="Picture 2" descr="C:\Users\majid\Desktop\Environmental-Pollution.jpg"/>
          <p:cNvPicPr>
            <a:picLocks noChangeAspect="1" noChangeArrowheads="1"/>
          </p:cNvPicPr>
          <p:nvPr/>
        </p:nvPicPr>
        <p:blipFill>
          <a:blip r:embed="rId5" cstate="print"/>
          <a:srcRect/>
          <a:stretch>
            <a:fillRect/>
          </a:stretch>
        </p:blipFill>
        <p:spPr bwMode="auto">
          <a:xfrm>
            <a:off x="-3048000" y="-1690688"/>
            <a:ext cx="15240000" cy="10239376"/>
          </a:xfrm>
          <a:prstGeom prst="rect">
            <a:avLst/>
          </a:prstGeom>
          <a:noFill/>
        </p:spPr>
      </p:pic>
    </p:spTree>
  </p:cSld>
  <p:clrMapOvr>
    <a:masterClrMapping/>
  </p:clrMapOvr>
  <p:transition advClick="0" advTm="5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majid\Desktop\آلودگی زیستی خلیج مکزیک.jpg"/>
          <p:cNvPicPr>
            <a:picLocks noChangeAspect="1" noChangeArrowheads="1"/>
          </p:cNvPicPr>
          <p:nvPr/>
        </p:nvPicPr>
        <p:blipFill>
          <a:blip r:embed="rId2" cstate="print"/>
          <a:srcRect/>
          <a:stretch>
            <a:fillRect/>
          </a:stretch>
        </p:blipFill>
        <p:spPr bwMode="auto">
          <a:xfrm>
            <a:off x="381000" y="1295400"/>
            <a:ext cx="5048250" cy="3333750"/>
          </a:xfrm>
          <a:prstGeom prst="rect">
            <a:avLst/>
          </a:prstGeom>
          <a:noFill/>
        </p:spPr>
      </p:pic>
      <p:pic>
        <p:nvPicPr>
          <p:cNvPr id="30723" name="Picture 3" descr="C:\Users\majid\Desktop\78036_321.jpg"/>
          <p:cNvPicPr>
            <a:picLocks noChangeAspect="1" noChangeArrowheads="1"/>
          </p:cNvPicPr>
          <p:nvPr/>
        </p:nvPicPr>
        <p:blipFill>
          <a:blip r:embed="rId3" cstate="print"/>
          <a:srcRect/>
          <a:stretch>
            <a:fillRect/>
          </a:stretch>
        </p:blipFill>
        <p:spPr bwMode="auto">
          <a:xfrm>
            <a:off x="5867400" y="838200"/>
            <a:ext cx="2933700" cy="428625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endParaRPr lang="en-US" smtClean="0"/>
          </a:p>
        </p:txBody>
      </p:sp>
      <p:sp>
        <p:nvSpPr>
          <p:cNvPr id="19459" name="Content Placeholder 2"/>
          <p:cNvSpPr>
            <a:spLocks noGrp="1"/>
          </p:cNvSpPr>
          <p:nvPr>
            <p:ph idx="1"/>
          </p:nvPr>
        </p:nvSpPr>
        <p:spPr/>
        <p:txBody>
          <a:bodyPr>
            <a:normAutofit lnSpcReduction="10000"/>
          </a:bodyPr>
          <a:lstStyle/>
          <a:p>
            <a:pPr algn="r" rtl="1" eaLnBrk="1" hangingPunct="1">
              <a:buFontTx/>
              <a:buNone/>
            </a:pPr>
            <a:r>
              <a:rPr lang="en-US" b="1" dirty="0" smtClean="0">
                <a:cs typeface="B Nazanin" pitchFamily="2" charset="-78"/>
              </a:rPr>
              <a:t> </a:t>
            </a:r>
            <a:endParaRPr lang="fa-IR" b="1" dirty="0" smtClean="0">
              <a:cs typeface="B Nazanin" pitchFamily="2" charset="-78"/>
            </a:endParaRPr>
          </a:p>
          <a:p>
            <a:pPr algn="ctr" rtl="1" eaLnBrk="1" hangingPunct="1">
              <a:buFontTx/>
              <a:buNone/>
            </a:pPr>
            <a:endParaRPr lang="fa-IR" b="1" dirty="0" smtClean="0">
              <a:solidFill>
                <a:srgbClr val="FF0000"/>
              </a:solidFill>
              <a:cs typeface="B Nazanin" pitchFamily="2" charset="-78"/>
            </a:endParaRPr>
          </a:p>
          <a:p>
            <a:pPr algn="ctr" rtl="1" eaLnBrk="1" hangingPunct="1">
              <a:buFontTx/>
              <a:buNone/>
            </a:pPr>
            <a:endParaRPr lang="fa-IR" b="1" dirty="0" smtClean="0">
              <a:solidFill>
                <a:srgbClr val="FF0000"/>
              </a:solidFill>
              <a:cs typeface="B Nazanin" pitchFamily="2" charset="-78"/>
            </a:endParaRPr>
          </a:p>
          <a:p>
            <a:pPr algn="ctr" rtl="1" eaLnBrk="1" hangingPunct="1">
              <a:buFontTx/>
              <a:buNone/>
            </a:pPr>
            <a:r>
              <a:rPr lang="fa-IR" b="1" dirty="0" smtClean="0">
                <a:solidFill>
                  <a:srgbClr val="FF0000"/>
                </a:solidFill>
                <a:cs typeface="B Nazanin" pitchFamily="2" charset="-78"/>
              </a:rPr>
              <a:t>به لطف کارگزاران عهد ظلمت و دود</a:t>
            </a:r>
            <a:endParaRPr lang="en-US" dirty="0" smtClean="0">
              <a:solidFill>
                <a:srgbClr val="FF0000"/>
              </a:solidFill>
              <a:cs typeface="B Nazanin" pitchFamily="2" charset="-78"/>
            </a:endParaRPr>
          </a:p>
          <a:p>
            <a:pPr algn="ctr" eaLnBrk="1" hangingPunct="1">
              <a:buFontTx/>
              <a:buNone/>
            </a:pPr>
            <a:r>
              <a:rPr lang="fa-IR" b="1" dirty="0" smtClean="0">
                <a:solidFill>
                  <a:srgbClr val="FF0000"/>
                </a:solidFill>
                <a:cs typeface="B Nazanin" pitchFamily="2" charset="-78"/>
              </a:rPr>
              <a:t>که از عنایت شان می رسد به گردون آه </a:t>
            </a:r>
            <a:endParaRPr lang="en-US" dirty="0" smtClean="0">
              <a:solidFill>
                <a:srgbClr val="FF0000"/>
              </a:solidFill>
              <a:cs typeface="B Nazanin" pitchFamily="2" charset="-78"/>
            </a:endParaRPr>
          </a:p>
          <a:p>
            <a:pPr algn="ctr" eaLnBrk="1" hangingPunct="1">
              <a:buFontTx/>
              <a:buNone/>
            </a:pPr>
            <a:r>
              <a:rPr lang="fa-IR" b="1" dirty="0" smtClean="0">
                <a:solidFill>
                  <a:srgbClr val="FF0000"/>
                </a:solidFill>
                <a:cs typeface="B Nazanin" pitchFamily="2" charset="-78"/>
              </a:rPr>
              <a:t>کبوتران سپید </a:t>
            </a:r>
            <a:endParaRPr lang="en-US" dirty="0" smtClean="0">
              <a:solidFill>
                <a:srgbClr val="FF0000"/>
              </a:solidFill>
              <a:cs typeface="B Nazanin" pitchFamily="2" charset="-78"/>
            </a:endParaRPr>
          </a:p>
          <a:p>
            <a:pPr algn="ctr" eaLnBrk="1" hangingPunct="1">
              <a:buFontTx/>
              <a:buNone/>
            </a:pPr>
            <a:r>
              <a:rPr lang="fa-IR" b="1" dirty="0" smtClean="0">
                <a:solidFill>
                  <a:srgbClr val="FF0000"/>
                </a:solidFill>
                <a:cs typeface="B Nazanin" pitchFamily="2" charset="-78"/>
              </a:rPr>
              <a:t>بدل شوند پیاپی به زاغان سیاه</a:t>
            </a:r>
          </a:p>
          <a:p>
            <a:pPr algn="ctr" eaLnBrk="1" hangingPunct="1">
              <a:buFontTx/>
              <a:buNone/>
            </a:pPr>
            <a:r>
              <a:rPr lang="fa-IR" dirty="0" smtClean="0">
                <a:cs typeface="B Nazanin" pitchFamily="2" charset="-78"/>
              </a:rPr>
              <a:t>” فریدون مشیری“</a:t>
            </a:r>
            <a:endParaRPr lang="en-US" dirty="0" smtClean="0">
              <a:cs typeface="B Nazanin" pitchFamily="2" charset="-78"/>
            </a:endParaRPr>
          </a:p>
        </p:txBody>
      </p:sp>
      <p:pic>
        <p:nvPicPr>
          <p:cNvPr id="29699" name="Picture 3" descr="C:\Users\majid\Desktop\61802772790827280379.jpg"/>
          <p:cNvPicPr>
            <a:picLocks noChangeAspect="1" noChangeArrowheads="1"/>
          </p:cNvPicPr>
          <p:nvPr/>
        </p:nvPicPr>
        <p:blipFill>
          <a:blip r:embed="rId2" cstate="print"/>
          <a:srcRect/>
          <a:stretch>
            <a:fillRect/>
          </a:stretch>
        </p:blipFill>
        <p:spPr bwMode="auto">
          <a:xfrm>
            <a:off x="3505200" y="381000"/>
            <a:ext cx="2219325" cy="267652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0"/>
            <a:ext cx="8229600" cy="1143000"/>
          </a:xfrm>
        </p:spPr>
        <p:txBody>
          <a:bodyPr>
            <a:normAutofit/>
          </a:bodyPr>
          <a:lstStyle/>
          <a:p>
            <a:pPr algn="ctr" rtl="1"/>
            <a:r>
              <a:rPr lang="fa-IR" sz="3200" b="1" dirty="0" smtClean="0">
                <a:cs typeface="B Nazanin" pitchFamily="2" charset="-78"/>
              </a:rPr>
              <a:t>اثرات گازهای گلخانه ای</a:t>
            </a:r>
            <a:endParaRPr lang="en-US" sz="3200" b="1" dirty="0" smtClean="0"/>
          </a:p>
        </p:txBody>
      </p:sp>
      <p:pic>
        <p:nvPicPr>
          <p:cNvPr id="7171" name="Content Placeholder 3"/>
          <p:cNvPicPr>
            <a:picLocks noGrp="1"/>
          </p:cNvPicPr>
          <p:nvPr>
            <p:ph idx="1"/>
          </p:nvPr>
        </p:nvPicPr>
        <p:blipFill>
          <a:blip r:embed="rId2" cstate="print"/>
          <a:srcRect/>
          <a:stretch>
            <a:fillRect/>
          </a:stretch>
        </p:blipFill>
        <p:spPr>
          <a:xfrm>
            <a:off x="457200" y="1143000"/>
            <a:ext cx="8197850" cy="50292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0"/>
            <a:ext cx="8229600" cy="1143000"/>
          </a:xfrm>
        </p:spPr>
        <p:txBody>
          <a:bodyPr>
            <a:normAutofit/>
          </a:bodyPr>
          <a:lstStyle/>
          <a:p>
            <a:pPr algn="ctr" rtl="1"/>
            <a:r>
              <a:rPr lang="fa-IR" sz="3600" b="1" dirty="0" smtClean="0">
                <a:cs typeface="B Nazanin" pitchFamily="2" charset="-78"/>
              </a:rPr>
              <a:t>اثرات گازهای گلخانه ای</a:t>
            </a:r>
            <a:endParaRPr lang="en-US" sz="3600" b="1" dirty="0" smtClean="0"/>
          </a:p>
        </p:txBody>
      </p:sp>
      <p:pic>
        <p:nvPicPr>
          <p:cNvPr id="8195" name="Picture 2"/>
          <p:cNvPicPr>
            <a:picLocks noGrp="1" noChangeAspect="1" noChangeArrowheads="1"/>
          </p:cNvPicPr>
          <p:nvPr>
            <p:ph idx="1"/>
          </p:nvPr>
        </p:nvPicPr>
        <p:blipFill>
          <a:blip r:embed="rId2" cstate="print"/>
          <a:srcRect/>
          <a:stretch>
            <a:fillRect/>
          </a:stretch>
        </p:blipFill>
        <p:spPr>
          <a:xfrm>
            <a:off x="228600" y="1143000"/>
            <a:ext cx="8533653" cy="4800600"/>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smtClean="0">
                <a:cs typeface="B Nazanin" pitchFamily="2" charset="-78"/>
              </a:rPr>
              <a:t>چه کسی مسئول است ؟</a:t>
            </a:r>
            <a:endParaRPr lang="en-US" dirty="0">
              <a:cs typeface="B Nazanin" pitchFamily="2" charset="-78"/>
            </a:endParaRPr>
          </a:p>
        </p:txBody>
      </p:sp>
      <p:sp>
        <p:nvSpPr>
          <p:cNvPr id="3" name="Content Placeholder 2"/>
          <p:cNvSpPr>
            <a:spLocks noGrp="1"/>
          </p:cNvSpPr>
          <p:nvPr>
            <p:ph idx="1"/>
          </p:nvPr>
        </p:nvSpPr>
        <p:spPr>
          <a:xfrm>
            <a:off x="0" y="1398879"/>
            <a:ext cx="9144000" cy="4771840"/>
          </a:xfrm>
        </p:spPr>
        <p:txBody>
          <a:bodyPr>
            <a:normAutofit fontScale="70000" lnSpcReduction="20000"/>
          </a:bodyPr>
          <a:lstStyle/>
          <a:p>
            <a:pPr algn="r" rtl="1">
              <a:buNone/>
            </a:pPr>
            <a:r>
              <a:rPr lang="fa-IR" dirty="0" smtClean="0"/>
              <a:t>      </a:t>
            </a:r>
            <a:r>
              <a:rPr lang="fa-IR" b="1" dirty="0" smtClean="0">
                <a:cs typeface="B Nazanin" pitchFamily="2" charset="-78"/>
              </a:rPr>
              <a:t>مردم در مقابل خطرات محیطی نه شخصا“ احساس مسئولیت می کنند و نه  آنهارا موجب تهدید شخصی برای  خود می دانند.</a:t>
            </a:r>
          </a:p>
          <a:p>
            <a:pPr algn="r" rtl="1">
              <a:buNone/>
            </a:pPr>
            <a:endParaRPr lang="fa-IR" dirty="0" smtClean="0">
              <a:cs typeface="B Nazanin" pitchFamily="2" charset="-78"/>
            </a:endParaRPr>
          </a:p>
          <a:p>
            <a:pPr algn="r" rtl="1">
              <a:buNone/>
            </a:pPr>
            <a:r>
              <a:rPr lang="fa-IR" sz="2900" b="1" dirty="0" smtClean="0">
                <a:cs typeface="B Nazanin" pitchFamily="2" charset="-78"/>
              </a:rPr>
              <a:t>                   *77 درصد مسئولیت اصلی را متوجه دولت می دانند.</a:t>
            </a:r>
          </a:p>
          <a:p>
            <a:pPr algn="r" rtl="1">
              <a:buNone/>
            </a:pPr>
            <a:r>
              <a:rPr lang="fa-IR" sz="2900" b="1" dirty="0" smtClean="0">
                <a:cs typeface="B Nazanin" pitchFamily="2" charset="-78"/>
              </a:rPr>
              <a:t>                   *44درصد اظهار داشتند که مردم عادی برای مسائل زیست محیطی بایدکاری بکنند.  </a:t>
            </a:r>
          </a:p>
          <a:p>
            <a:pPr algn="r" rtl="1">
              <a:buNone/>
            </a:pPr>
            <a:r>
              <a:rPr lang="fa-IR" sz="2900" b="1" dirty="0" smtClean="0">
                <a:cs typeface="B Nazanin" pitchFamily="2" charset="-78"/>
              </a:rPr>
              <a:t>                   *بیش از60 درصد حاضرند اتومبیل کم مصرف و یا وسایل برقی با انرژی بهینه تر خریداری کنند.</a:t>
            </a:r>
          </a:p>
          <a:p>
            <a:pPr algn="r" rtl="1">
              <a:buNone/>
            </a:pPr>
            <a:r>
              <a:rPr lang="fa-IR" sz="2900" b="1" dirty="0" smtClean="0">
                <a:cs typeface="B Nazanin" pitchFamily="2" charset="-78"/>
              </a:rPr>
              <a:t>                   *درصد پایینی (16 درصد)حاضرند از راحتی خود چشم پوشی کنند.(استفاده کمتراز خودروشخصی)</a:t>
            </a:r>
          </a:p>
          <a:p>
            <a:pPr algn="r" rtl="1">
              <a:buNone/>
            </a:pPr>
            <a:r>
              <a:rPr lang="fa-IR" sz="2900" b="1" dirty="0" smtClean="0">
                <a:cs typeface="B Nazanin" pitchFamily="2" charset="-78"/>
              </a:rPr>
              <a:t>                   * 92 درصد از وادار کردن تولیدکنندگان اتومبیل به تولید ماشین های کم مصرف تر حمایت می کنند</a:t>
            </a:r>
          </a:p>
          <a:p>
            <a:pPr algn="r" rtl="1">
              <a:buNone/>
            </a:pPr>
            <a:r>
              <a:rPr lang="fa-IR" sz="2900" b="1" dirty="0" smtClean="0">
                <a:cs typeface="B Nazanin" pitchFamily="2" charset="-78"/>
              </a:rPr>
              <a:t>                     *38 درصد از افزایش بهای بنزین حمایت می کنند. </a:t>
            </a:r>
          </a:p>
          <a:p>
            <a:pPr algn="r" rtl="1">
              <a:buNone/>
            </a:pPr>
            <a:r>
              <a:rPr lang="fa-IR" sz="2900" b="1" dirty="0" smtClean="0">
                <a:cs typeface="B Nazanin" pitchFamily="2" charset="-78"/>
              </a:rPr>
              <a:t>                  </a:t>
            </a:r>
          </a:p>
          <a:p>
            <a:pPr algn="r" rtl="1">
              <a:buNone/>
            </a:pPr>
            <a:r>
              <a:rPr lang="fa-IR" dirty="0" smtClean="0">
                <a:cs typeface="B Nazanin" pitchFamily="2" charset="-78"/>
              </a:rPr>
              <a:t>                 </a:t>
            </a:r>
          </a:p>
          <a:p>
            <a:pPr algn="r" rtl="1">
              <a:buNone/>
            </a:pPr>
            <a:r>
              <a:rPr lang="fa-IR" dirty="0" smtClean="0">
                <a:cs typeface="B Nazanin" pitchFamily="2" charset="-78"/>
              </a:rPr>
              <a:t>    </a:t>
            </a:r>
            <a:endParaRPr lang="en-US" dirty="0">
              <a:cs typeface="B Nazanin"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armystudyguide.com/content/moxiepix/b1_2450.jpg"/>
          <p:cNvPicPr/>
          <p:nvPr/>
        </p:nvPicPr>
        <p:blipFill>
          <a:blip r:embed="rId2" cstate="print"/>
          <a:srcRect/>
          <a:stretch>
            <a:fillRect/>
          </a:stretch>
        </p:blipFill>
        <p:spPr bwMode="auto">
          <a:xfrm>
            <a:off x="1295400" y="1143000"/>
            <a:ext cx="6629400" cy="5176806"/>
          </a:xfrm>
          <a:prstGeom prst="rect">
            <a:avLst/>
          </a:prstGeom>
          <a:noFill/>
          <a:ln w="9525">
            <a:noFill/>
            <a:miter lim="800000"/>
            <a:headEnd/>
            <a:tailEnd/>
          </a:ln>
        </p:spPr>
      </p:pic>
      <p:sp>
        <p:nvSpPr>
          <p:cNvPr id="3" name="Rectangle 2"/>
          <p:cNvSpPr/>
          <p:nvPr/>
        </p:nvSpPr>
        <p:spPr>
          <a:xfrm>
            <a:off x="1371600" y="383819"/>
            <a:ext cx="5791200" cy="523220"/>
          </a:xfrm>
          <a:prstGeom prst="rect">
            <a:avLst/>
          </a:prstGeom>
        </p:spPr>
        <p:txBody>
          <a:bodyPr wrap="square">
            <a:spAutoFit/>
          </a:bodyPr>
          <a:lstStyle/>
          <a:p>
            <a:pPr algn="ctr" rtl="1"/>
            <a:r>
              <a:rPr lang="fa-IR" sz="2800" b="1" dirty="0" smtClean="0">
                <a:cs typeface="B Nazanin" pitchFamily="2" charset="-78"/>
              </a:rPr>
              <a:t>مناطق بیابانی کره زمین ( رنگ زرد)</a:t>
            </a:r>
            <a:endParaRPr lang="en-US" sz="2800" b="1" dirty="0">
              <a:cs typeface="B Nazanin"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785813" y="1720850"/>
            <a:ext cx="8001000" cy="3108543"/>
          </a:xfrm>
          <a:prstGeom prst="rect">
            <a:avLst/>
          </a:prstGeom>
          <a:noFill/>
          <a:ln w="9525">
            <a:noFill/>
            <a:miter lim="800000"/>
            <a:headEnd/>
            <a:tailEnd/>
          </a:ln>
        </p:spPr>
        <p:txBody>
          <a:bodyPr>
            <a:spAutoFit/>
          </a:bodyPr>
          <a:lstStyle/>
          <a:p>
            <a:pPr algn="just" rtl="1"/>
            <a:r>
              <a:rPr lang="ar-SA" sz="2800" dirty="0">
                <a:solidFill>
                  <a:schemeClr val="tx1"/>
                </a:solidFill>
                <a:latin typeface="Calibri" pitchFamily="34" charset="0"/>
                <a:cs typeface="B Nazanin" pitchFamily="2" charset="-78"/>
              </a:rPr>
              <a:t>در آيين زرتشت رابطه اي مستقيم با عالم طبيعت و عناصر كيهاني از طريق رسومي مذهبي كه اين رابطه را در مناسك اين آيين و نه فقط در آموزه هاي آن تجسم مي بخشد، برقرار مي دارد. در خصوص آيين روز بيست و هشتم ماه دي، كتاب آسماني آيين زرتشتي مي گويد: " </a:t>
            </a:r>
            <a:r>
              <a:rPr lang="ar-SA" sz="2800" u="sng" dirty="0">
                <a:solidFill>
                  <a:schemeClr val="tx1"/>
                </a:solidFill>
                <a:latin typeface="Calibri" pitchFamily="34" charset="0"/>
                <a:cs typeface="B Nazanin" pitchFamily="2" charset="-78"/>
              </a:rPr>
              <a:t>ما اين آيين را به افتخار زمين كه يك فرشته است، بر پا مي داريم."</a:t>
            </a:r>
            <a:r>
              <a:rPr lang="ar-SA" sz="2800" dirty="0">
                <a:solidFill>
                  <a:schemeClr val="tx1"/>
                </a:solidFill>
                <a:latin typeface="Calibri" pitchFamily="34" charset="0"/>
                <a:cs typeface="B Nazanin" pitchFamily="2" charset="-78"/>
              </a:rPr>
              <a:t>از اين منظر خود زمين بخشي از سلسله فرشتگان كه آن هم براي آيين زرتشتي محوريت دارد، تلقي مي شود و </a:t>
            </a:r>
            <a:r>
              <a:rPr lang="en-US" sz="2800" dirty="0" smtClean="0">
                <a:solidFill>
                  <a:schemeClr val="tx1"/>
                </a:solidFill>
                <a:latin typeface="Calibri" pitchFamily="34" charset="0"/>
                <a:cs typeface="B Nazanin" pitchFamily="2" charset="-78"/>
              </a:rPr>
              <a:t>….</a:t>
            </a:r>
            <a:endParaRPr lang="en-US" sz="2800" dirty="0">
              <a:solidFill>
                <a:schemeClr val="tx1"/>
              </a:solidFill>
              <a:latin typeface="Calibri" pitchFamily="34" charset="0"/>
              <a:cs typeface="B Nazanin" pitchFamily="2" charset="-78"/>
            </a:endParaRPr>
          </a:p>
        </p:txBody>
      </p:sp>
      <p:sp>
        <p:nvSpPr>
          <p:cNvPr id="13315" name="TextBox 2"/>
          <p:cNvSpPr txBox="1">
            <a:spLocks noChangeArrowheads="1"/>
          </p:cNvSpPr>
          <p:nvPr/>
        </p:nvSpPr>
        <p:spPr bwMode="auto">
          <a:xfrm>
            <a:off x="3357563" y="357188"/>
            <a:ext cx="3000375" cy="769937"/>
          </a:xfrm>
          <a:prstGeom prst="rect">
            <a:avLst/>
          </a:prstGeom>
          <a:noFill/>
          <a:ln w="9525">
            <a:noFill/>
            <a:miter lim="800000"/>
            <a:headEnd/>
            <a:tailEnd/>
          </a:ln>
        </p:spPr>
        <p:txBody>
          <a:bodyPr>
            <a:spAutoFit/>
          </a:bodyPr>
          <a:lstStyle/>
          <a:p>
            <a:pPr algn="ctr" rtl="1"/>
            <a:r>
              <a:rPr lang="fa-IR" sz="4400" b="1" dirty="0">
                <a:solidFill>
                  <a:schemeClr val="tx1"/>
                </a:solidFill>
                <a:latin typeface="Calibri" pitchFamily="34" charset="0"/>
                <a:cs typeface="Mitra" pitchFamily="2" charset="-78"/>
              </a:rPr>
              <a:t>اوستا</a:t>
            </a:r>
            <a:endParaRPr lang="en-US" sz="4400" b="1" dirty="0">
              <a:solidFill>
                <a:schemeClr val="tx1"/>
              </a:solidFill>
              <a:latin typeface="Calibri" pitchFamily="34" charset="0"/>
              <a:cs typeface="Mitra" pitchFamily="2" charset="-78"/>
            </a:endParaRPr>
          </a:p>
        </p:txBody>
      </p:sp>
      <p:pic>
        <p:nvPicPr>
          <p:cNvPr id="6146" name="Picture 2" descr="File:Faravahar.png"/>
          <p:cNvPicPr>
            <a:picLocks noChangeAspect="1" noChangeArrowheads="1"/>
          </p:cNvPicPr>
          <p:nvPr/>
        </p:nvPicPr>
        <p:blipFill>
          <a:blip r:embed="rId2" cstate="print"/>
          <a:srcRect/>
          <a:stretch>
            <a:fillRect/>
          </a:stretch>
        </p:blipFill>
        <p:spPr bwMode="auto">
          <a:xfrm>
            <a:off x="457200" y="4543425"/>
            <a:ext cx="3676650" cy="231457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descr="http://www.ipac4.ir/wp-content/uploads/2013/10/sheshbadgir.jpg"/>
          <p:cNvPicPr>
            <a:picLocks noChangeAspect="1" noChangeArrowheads="1"/>
          </p:cNvPicPr>
          <p:nvPr/>
        </p:nvPicPr>
        <p:blipFill>
          <a:blip r:embed="rId2" cstate="print"/>
          <a:srcRect/>
          <a:stretch>
            <a:fillRect/>
          </a:stretch>
        </p:blipFill>
        <p:spPr bwMode="auto">
          <a:xfrm>
            <a:off x="533400" y="381000"/>
            <a:ext cx="8107786" cy="6088247"/>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sp>
        <p:nvSpPr>
          <p:cNvPr id="3" name="Content Placeholder 2"/>
          <p:cNvSpPr>
            <a:spLocks noGrp="1"/>
          </p:cNvSpPr>
          <p:nvPr>
            <p:ph idx="1"/>
          </p:nvPr>
        </p:nvSpPr>
        <p:spPr/>
        <p:txBody>
          <a:bodyPr/>
          <a:lstStyle/>
          <a:p>
            <a:endParaRPr lang="en-US" dirty="0"/>
          </a:p>
        </p:txBody>
      </p:sp>
      <p:pic>
        <p:nvPicPr>
          <p:cNvPr id="24578" name="Picture 2" descr="http://estahban.photoblog.ir/photos/es287830.jpg"/>
          <p:cNvPicPr>
            <a:picLocks noChangeAspect="1" noChangeArrowheads="1"/>
          </p:cNvPicPr>
          <p:nvPr/>
        </p:nvPicPr>
        <p:blipFill>
          <a:blip r:embed="rId2" cstate="print"/>
          <a:srcRect/>
          <a:stretch>
            <a:fillRect/>
          </a:stretch>
        </p:blipFill>
        <p:spPr bwMode="auto">
          <a:xfrm>
            <a:off x="685800" y="383819"/>
            <a:ext cx="8229600" cy="5938101"/>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majid\Desktop\image001.jpg"/>
          <p:cNvPicPr>
            <a:picLocks noChangeAspect="1" noChangeArrowheads="1"/>
          </p:cNvPicPr>
          <p:nvPr/>
        </p:nvPicPr>
        <p:blipFill>
          <a:blip r:embed="rId2" cstate="print"/>
          <a:srcRect/>
          <a:stretch>
            <a:fillRect/>
          </a:stretch>
        </p:blipFill>
        <p:spPr bwMode="auto">
          <a:xfrm>
            <a:off x="140564" y="457199"/>
            <a:ext cx="9003436" cy="6192681"/>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majid\Desktop\فریدون مشیری.jpg"/>
          <p:cNvPicPr>
            <a:picLocks noChangeAspect="1" noChangeArrowheads="1"/>
          </p:cNvPicPr>
          <p:nvPr/>
        </p:nvPicPr>
        <p:blipFill>
          <a:blip r:embed="rId2" cstate="print"/>
          <a:srcRect/>
          <a:stretch>
            <a:fillRect/>
          </a:stretch>
        </p:blipFill>
        <p:spPr bwMode="auto">
          <a:xfrm>
            <a:off x="308333" y="838200"/>
            <a:ext cx="8527335" cy="51816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62000" y="457200"/>
            <a:ext cx="6934200" cy="5867400"/>
            <a:chOff x="1772" y="5249"/>
            <a:chExt cx="7465" cy="6312"/>
          </a:xfrm>
        </p:grpSpPr>
        <p:sp>
          <p:nvSpPr>
            <p:cNvPr id="3075" name="Text Box 3"/>
            <p:cNvSpPr txBox="1">
              <a:spLocks noChangeArrowheads="1"/>
            </p:cNvSpPr>
            <p:nvPr/>
          </p:nvSpPr>
          <p:spPr bwMode="auto">
            <a:xfrm>
              <a:off x="2350" y="9483"/>
              <a:ext cx="842" cy="51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2000" b="1" i="0" u="none" strike="noStrike" cap="none" normalizeH="0" baseline="0" smtClean="0">
                  <a:ln>
                    <a:noFill/>
                  </a:ln>
                  <a:solidFill>
                    <a:schemeClr val="tx1"/>
                  </a:solidFill>
                  <a:effectLst/>
                  <a:latin typeface="Calibri" pitchFamily="34" charset="0"/>
                  <a:ea typeface="Arial" pitchFamily="34" charset="0"/>
                  <a:cs typeface="B Kamran" pitchFamily="2" charset="-78"/>
                </a:rPr>
                <a:t>مواد</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3076" name="Text Box 4"/>
            <p:cNvSpPr txBox="1">
              <a:spLocks noChangeArrowheads="1"/>
            </p:cNvSpPr>
            <p:nvPr/>
          </p:nvSpPr>
          <p:spPr bwMode="auto">
            <a:xfrm>
              <a:off x="1772" y="8145"/>
              <a:ext cx="1354" cy="51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2000" b="1" i="0" u="none" strike="noStrike" cap="none" normalizeH="0" baseline="0" smtClean="0">
                  <a:ln>
                    <a:noFill/>
                  </a:ln>
                  <a:solidFill>
                    <a:schemeClr val="tx1"/>
                  </a:solidFill>
                  <a:effectLst/>
                  <a:latin typeface="Calibri" pitchFamily="34" charset="0"/>
                  <a:ea typeface="Arial" pitchFamily="34" charset="0"/>
                  <a:cs typeface="B Kamran" pitchFamily="2" charset="-78"/>
                </a:rPr>
                <a:t>منابع اولیه</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3077" name="Text Box 5"/>
            <p:cNvSpPr txBox="1">
              <a:spLocks noChangeArrowheads="1"/>
            </p:cNvSpPr>
            <p:nvPr/>
          </p:nvSpPr>
          <p:spPr bwMode="auto">
            <a:xfrm>
              <a:off x="2350" y="7771"/>
              <a:ext cx="842" cy="51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2000" b="1" i="0" u="none" strike="noStrike" cap="none" normalizeH="0" baseline="0" smtClean="0">
                  <a:ln>
                    <a:noFill/>
                  </a:ln>
                  <a:solidFill>
                    <a:schemeClr val="tx1"/>
                  </a:solidFill>
                  <a:effectLst/>
                  <a:latin typeface="Calibri" pitchFamily="34" charset="0"/>
                  <a:ea typeface="Arial" pitchFamily="34" charset="0"/>
                  <a:cs typeface="B Kamran" pitchFamily="2" charset="-78"/>
                </a:rPr>
                <a:t>برق</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3078" name="Text Box 6"/>
            <p:cNvSpPr txBox="1">
              <a:spLocks noChangeArrowheads="1"/>
            </p:cNvSpPr>
            <p:nvPr/>
          </p:nvSpPr>
          <p:spPr bwMode="auto">
            <a:xfrm>
              <a:off x="3423" y="5271"/>
              <a:ext cx="2459" cy="1337"/>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2800" b="1" i="0" u="none" strike="noStrike" cap="none" normalizeH="0" baseline="0" dirty="0" smtClean="0">
                  <a:ln>
                    <a:noFill/>
                  </a:ln>
                  <a:solidFill>
                    <a:schemeClr val="tx1"/>
                  </a:solidFill>
                  <a:effectLst/>
                  <a:latin typeface="Calibri" pitchFamily="34" charset="0"/>
                  <a:ea typeface="Arial" pitchFamily="34" charset="0"/>
                  <a:cs typeface="B Kamran" pitchFamily="2" charset="-78"/>
                </a:rPr>
                <a:t>گرمایش جهانی</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2000" b="1" i="0" u="none" strike="noStrike" cap="none" normalizeH="0" baseline="0" dirty="0" smtClean="0">
                  <a:ln>
                    <a:noFill/>
                  </a:ln>
                  <a:solidFill>
                    <a:schemeClr val="tx1"/>
                  </a:solidFill>
                  <a:effectLst/>
                  <a:latin typeface="Calibri" pitchFamily="34" charset="0"/>
                  <a:ea typeface="Arial" pitchFamily="34" charset="0"/>
                  <a:cs typeface="B Kamran" pitchFamily="2" charset="-78"/>
                </a:rPr>
                <a:t>باران اسیدی</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2000" b="1" i="0" u="none" strike="noStrike" cap="none" normalizeH="0" baseline="0" dirty="0" smtClean="0">
                  <a:ln>
                    <a:noFill/>
                  </a:ln>
                  <a:solidFill>
                    <a:schemeClr val="tx1"/>
                  </a:solidFill>
                  <a:effectLst/>
                  <a:latin typeface="Calibri" pitchFamily="34" charset="0"/>
                  <a:ea typeface="Arial" pitchFamily="34" charset="0"/>
                  <a:cs typeface="B Kamran" pitchFamily="2" charset="-78"/>
                </a:rPr>
                <a:t>انتشار گازهای گلخانه ای در هوا</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9" name="Text Box 7"/>
            <p:cNvSpPr txBox="1">
              <a:spLocks noChangeArrowheads="1"/>
            </p:cNvSpPr>
            <p:nvPr/>
          </p:nvSpPr>
          <p:spPr bwMode="auto">
            <a:xfrm>
              <a:off x="6255" y="5249"/>
              <a:ext cx="1997" cy="135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2000" b="1" i="0" u="none" strike="noStrike" cap="none" normalizeH="0" baseline="0" dirty="0" smtClean="0">
                  <a:ln>
                    <a:noFill/>
                  </a:ln>
                  <a:solidFill>
                    <a:schemeClr val="tx1"/>
                  </a:solidFill>
                  <a:effectLst/>
                  <a:latin typeface="Calibri" pitchFamily="34" charset="0"/>
                  <a:ea typeface="Arial" pitchFamily="34" charset="0"/>
                  <a:cs typeface="B Kamran" pitchFamily="2" charset="-78"/>
                </a:rPr>
                <a:t>آلودگی آب</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2000" b="1" i="0" u="none" strike="noStrike" cap="none" normalizeH="0" baseline="0" dirty="0" smtClean="0">
                  <a:ln>
                    <a:noFill/>
                  </a:ln>
                  <a:solidFill>
                    <a:schemeClr val="tx1"/>
                  </a:solidFill>
                  <a:effectLst/>
                  <a:latin typeface="Calibri" pitchFamily="34" charset="0"/>
                  <a:ea typeface="Arial" pitchFamily="34" charset="0"/>
                  <a:cs typeface="B Kamran" pitchFamily="2" charset="-78"/>
                </a:rPr>
                <a:t>تخریب زیست گاه ها</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2000" b="1" i="0" u="none" strike="noStrike" cap="none" normalizeH="0" baseline="0" dirty="0" smtClean="0">
                  <a:ln>
                    <a:noFill/>
                  </a:ln>
                  <a:solidFill>
                    <a:schemeClr val="tx1"/>
                  </a:solidFill>
                  <a:effectLst/>
                  <a:latin typeface="Calibri" pitchFamily="34" charset="0"/>
                  <a:ea typeface="Arial" pitchFamily="34" charset="0"/>
                  <a:cs typeface="B Kamran" pitchFamily="2" charset="-78"/>
                </a:rPr>
                <a:t>تخلیه فاضلاب در آب</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080" name="Text Box 8"/>
            <p:cNvSpPr txBox="1">
              <a:spLocks noChangeArrowheads="1"/>
            </p:cNvSpPr>
            <p:nvPr/>
          </p:nvSpPr>
          <p:spPr bwMode="auto">
            <a:xfrm>
              <a:off x="8395" y="8131"/>
              <a:ext cx="842" cy="51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2000" b="1" i="0" u="none" strike="noStrike" cap="none" normalizeH="0" baseline="0" dirty="0" smtClean="0">
                  <a:ln>
                    <a:noFill/>
                  </a:ln>
                  <a:solidFill>
                    <a:schemeClr val="tx1"/>
                  </a:solidFill>
                  <a:effectLst/>
                  <a:latin typeface="Calibri" pitchFamily="34" charset="0"/>
                  <a:ea typeface="Arial" pitchFamily="34" charset="0"/>
                  <a:cs typeface="B Kamran" pitchFamily="2" charset="-78"/>
                </a:rPr>
                <a:t>خدمات</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081" name="Text Box 9"/>
            <p:cNvSpPr txBox="1">
              <a:spLocks noChangeArrowheads="1"/>
            </p:cNvSpPr>
            <p:nvPr/>
          </p:nvSpPr>
          <p:spPr bwMode="auto">
            <a:xfrm>
              <a:off x="6181" y="10243"/>
              <a:ext cx="1915" cy="126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2000" b="1" i="0" u="none" strike="noStrike" cap="none" normalizeH="0" baseline="0" smtClean="0">
                  <a:ln>
                    <a:noFill/>
                  </a:ln>
                  <a:solidFill>
                    <a:schemeClr val="tx1"/>
                  </a:solidFill>
                  <a:effectLst/>
                  <a:latin typeface="Calibri" pitchFamily="34" charset="0"/>
                  <a:ea typeface="Arial" pitchFamily="34" charset="0"/>
                  <a:cs typeface="B Kamran" pitchFamily="2" charset="-78"/>
                </a:rPr>
                <a:t>محیط بومی</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2000" b="1" i="0" u="none" strike="noStrike" cap="none" normalizeH="0" baseline="0" smtClean="0">
                  <a:ln>
                    <a:noFill/>
                  </a:ln>
                  <a:solidFill>
                    <a:schemeClr val="tx1"/>
                  </a:solidFill>
                  <a:effectLst/>
                  <a:latin typeface="Calibri" pitchFamily="34" charset="0"/>
                  <a:ea typeface="Arial" pitchFamily="34" charset="0"/>
                  <a:cs typeface="B Kamran" pitchFamily="2" charset="-78"/>
                </a:rPr>
                <a:t>آلودگی صوتی</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2000" b="1" i="0" u="none" strike="noStrike" cap="none" normalizeH="0" baseline="0" smtClean="0">
                  <a:ln>
                    <a:noFill/>
                  </a:ln>
                  <a:solidFill>
                    <a:schemeClr val="tx1"/>
                  </a:solidFill>
                  <a:effectLst/>
                  <a:latin typeface="Calibri" pitchFamily="34" charset="0"/>
                  <a:ea typeface="Arial" pitchFamily="34" charset="0"/>
                  <a:cs typeface="B Kamran" pitchFamily="2" charset="-78"/>
                </a:rPr>
                <a:t>تاثیرات بصری</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3082" name="Text Box 10"/>
            <p:cNvSpPr txBox="1">
              <a:spLocks noChangeArrowheads="1"/>
            </p:cNvSpPr>
            <p:nvPr/>
          </p:nvSpPr>
          <p:spPr bwMode="auto">
            <a:xfrm>
              <a:off x="3212" y="10243"/>
              <a:ext cx="2391" cy="131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2000" b="1" i="0" u="none" strike="noStrike" cap="none" normalizeH="0" baseline="0" smtClean="0">
                  <a:ln>
                    <a:noFill/>
                  </a:ln>
                  <a:solidFill>
                    <a:schemeClr val="tx1"/>
                  </a:solidFill>
                  <a:effectLst/>
                  <a:latin typeface="Calibri" pitchFamily="34" charset="0"/>
                  <a:ea typeface="Arial" pitchFamily="34" charset="0"/>
                  <a:cs typeface="B Kamran" pitchFamily="2" charset="-78"/>
                </a:rPr>
                <a:t>پسماند</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2000" b="1" i="0" u="none" strike="noStrike" cap="none" normalizeH="0" baseline="0" smtClean="0">
                  <a:ln>
                    <a:noFill/>
                  </a:ln>
                  <a:solidFill>
                    <a:schemeClr val="tx1"/>
                  </a:solidFill>
                  <a:effectLst/>
                  <a:latin typeface="Calibri" pitchFamily="34" charset="0"/>
                  <a:ea typeface="Arial" pitchFamily="34" charset="0"/>
                  <a:cs typeface="B Kamran" pitchFamily="2" charset="-78"/>
                </a:rPr>
                <a:t>آلودگی ناشی از دفع زباله و </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2000" b="1" i="0" u="none" strike="noStrike" cap="none" normalizeH="0" baseline="0" smtClean="0">
                  <a:ln>
                    <a:noFill/>
                  </a:ln>
                  <a:solidFill>
                    <a:schemeClr val="tx1"/>
                  </a:solidFill>
                  <a:effectLst/>
                  <a:latin typeface="Calibri" pitchFamily="34" charset="0"/>
                  <a:ea typeface="Arial" pitchFamily="34" charset="0"/>
                  <a:cs typeface="B Kamran" pitchFamily="2" charset="-78"/>
                </a:rPr>
                <a:t>کوره های سوزاندن مواد</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sp>
          <p:nvSpPr>
            <p:cNvPr id="3083" name="Text Box 11"/>
            <p:cNvSpPr txBox="1">
              <a:spLocks noChangeArrowheads="1"/>
            </p:cNvSpPr>
            <p:nvPr/>
          </p:nvSpPr>
          <p:spPr bwMode="auto">
            <a:xfrm>
              <a:off x="2350" y="10637"/>
              <a:ext cx="842" cy="51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2000" b="1" i="0" u="none" strike="noStrike" cap="none" normalizeH="0" baseline="0" smtClean="0">
                  <a:ln>
                    <a:noFill/>
                  </a:ln>
                  <a:solidFill>
                    <a:schemeClr val="tx1"/>
                  </a:solidFill>
                  <a:effectLst/>
                  <a:latin typeface="Calibri" pitchFamily="34" charset="0"/>
                  <a:ea typeface="Arial" pitchFamily="34" charset="0"/>
                  <a:cs typeface="B Kamran" pitchFamily="2" charset="-78"/>
                </a:rPr>
                <a:t>آب</a:t>
              </a:r>
              <a:endParaRPr kumimoji="0" lang="en-US" sz="2000" b="0" i="0" u="none" strike="noStrike" cap="none" normalizeH="0" baseline="0" smtClean="0">
                <a:ln>
                  <a:noFill/>
                </a:ln>
                <a:solidFill>
                  <a:schemeClr val="tx1"/>
                </a:solidFill>
                <a:effectLst/>
                <a:latin typeface="Arial" pitchFamily="34" charset="0"/>
                <a:cs typeface="Arial" pitchFamily="34" charset="0"/>
              </a:endParaRPr>
            </a:p>
          </p:txBody>
        </p:sp>
      </p:grpSp>
      <p:pic>
        <p:nvPicPr>
          <p:cNvPr id="3084" name="Picture 1" descr="D:\Others\sara\آذر 90\1\IMG_0003.jpg"/>
          <p:cNvPicPr>
            <a:picLocks noChangeAspect="1" noChangeArrowheads="1"/>
          </p:cNvPicPr>
          <p:nvPr/>
        </p:nvPicPr>
        <p:blipFill>
          <a:blip r:embed="rId2" cstate="print"/>
          <a:srcRect/>
          <a:stretch>
            <a:fillRect/>
          </a:stretch>
        </p:blipFill>
        <p:spPr bwMode="auto">
          <a:xfrm>
            <a:off x="2992674" y="2176030"/>
            <a:ext cx="4017725" cy="26149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0" y="762000"/>
          <a:ext cx="7439026" cy="5334002"/>
        </p:xfrm>
        <a:graphic>
          <a:graphicData uri="http://schemas.openxmlformats.org/drawingml/2006/table">
            <a:tbl>
              <a:tblPr rtl="1"/>
              <a:tblGrid>
                <a:gridCol w="1593398"/>
                <a:gridCol w="2271486"/>
                <a:gridCol w="1770742"/>
                <a:gridCol w="1803400"/>
              </a:tblGrid>
              <a:tr h="279400">
                <a:tc>
                  <a:txBody>
                    <a:bodyPr/>
                    <a:lstStyle/>
                    <a:p>
                      <a:pPr algn="r" rtl="1">
                        <a:spcBef>
                          <a:spcPts val="600"/>
                        </a:spcBef>
                        <a:spcAft>
                          <a:spcPts val="600"/>
                        </a:spcAft>
                      </a:pPr>
                      <a:r>
                        <a:rPr lang="ar-SA" sz="1400" b="1">
                          <a:latin typeface="Times New Roman"/>
                          <a:ea typeface="MS Mincho"/>
                          <a:cs typeface="B Nazanin"/>
                        </a:rPr>
                        <a:t>بخش</a:t>
                      </a:r>
                      <a:endParaRPr lang="en-US" sz="1400">
                        <a:latin typeface="Times New Roman"/>
                        <a:ea typeface="MS Mincho"/>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rtl="1">
                        <a:spcBef>
                          <a:spcPts val="600"/>
                        </a:spcBef>
                        <a:spcAft>
                          <a:spcPts val="600"/>
                        </a:spcAft>
                      </a:pPr>
                      <a:r>
                        <a:rPr lang="ar-SA" sz="1400" b="1">
                          <a:latin typeface="Times New Roman"/>
                          <a:ea typeface="MS Mincho"/>
                          <a:cs typeface="B Nazanin"/>
                        </a:rPr>
                        <a:t>تأثیرات زیست محیطی</a:t>
                      </a:r>
                      <a:endParaRPr lang="en-US" sz="1400">
                        <a:latin typeface="Times New Roman"/>
                        <a:ea typeface="MS Mincho"/>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rtl="1">
                        <a:spcBef>
                          <a:spcPts val="600"/>
                        </a:spcBef>
                        <a:spcAft>
                          <a:spcPts val="600"/>
                        </a:spcAft>
                      </a:pPr>
                      <a:r>
                        <a:rPr lang="ar-SA" sz="1400" b="1">
                          <a:latin typeface="Times New Roman"/>
                          <a:ea typeface="MS Mincho"/>
                          <a:cs typeface="B Nazanin"/>
                        </a:rPr>
                        <a:t>خروجی</a:t>
                      </a:r>
                      <a:endParaRPr lang="en-US" sz="1400">
                        <a:latin typeface="Times New Roman"/>
                        <a:ea typeface="MS Mincho"/>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rtl="1">
                        <a:spcBef>
                          <a:spcPts val="600"/>
                        </a:spcBef>
                        <a:spcAft>
                          <a:spcPts val="600"/>
                        </a:spcAft>
                      </a:pPr>
                      <a:r>
                        <a:rPr lang="ar-SA" sz="1400" b="1">
                          <a:latin typeface="Times New Roman"/>
                          <a:ea typeface="MS Mincho"/>
                          <a:cs typeface="B Nazanin"/>
                        </a:rPr>
                        <a:t>فعالیت</a:t>
                      </a:r>
                      <a:endParaRPr lang="en-US" sz="1400">
                        <a:latin typeface="Times New Roman"/>
                        <a:ea typeface="MS Mincho"/>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54001">
                <a:tc gridSpan="4">
                  <a:txBody>
                    <a:bodyPr/>
                    <a:lstStyle/>
                    <a:p>
                      <a:pPr algn="r" rtl="1">
                        <a:spcBef>
                          <a:spcPts val="600"/>
                        </a:spcBef>
                        <a:spcAft>
                          <a:spcPts val="600"/>
                        </a:spcAft>
                      </a:pPr>
                      <a:r>
                        <a:rPr lang="ar-SA" sz="1400" b="1">
                          <a:latin typeface="Times New Roman"/>
                          <a:ea typeface="MS Mincho"/>
                          <a:cs typeface="B Nazanin"/>
                        </a:rPr>
                        <a:t>نشر گازهای گلخانه‌ای به جو</a:t>
                      </a:r>
                      <a:endParaRPr lang="en-US" sz="1400">
                        <a:latin typeface="Times New Roman"/>
                        <a:ea typeface="MS Mincho"/>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422401">
                <a:tc>
                  <a:txBody>
                    <a:bodyPr/>
                    <a:lstStyle/>
                    <a:p>
                      <a:pPr algn="r" rtl="1">
                        <a:spcAft>
                          <a:spcPts val="0"/>
                        </a:spcAft>
                      </a:pPr>
                      <a:r>
                        <a:rPr lang="ar-SA" sz="1400">
                          <a:latin typeface="Times New Roman"/>
                          <a:ea typeface="MS Mincho"/>
                          <a:cs typeface="B Nazanin"/>
                        </a:rPr>
                        <a:t>مدیریت ساختمان</a:t>
                      </a:r>
                      <a:endParaRPr lang="en-US" sz="1400">
                        <a:latin typeface="Times New Roman"/>
                        <a:ea typeface="MS Mincho"/>
                        <a:cs typeface="Arial"/>
                      </a:endParaRPr>
                    </a:p>
                    <a:p>
                      <a:pPr algn="r" rtl="1">
                        <a:spcAft>
                          <a:spcPts val="0"/>
                        </a:spcAft>
                      </a:pPr>
                      <a:r>
                        <a:rPr lang="ar-SA" sz="1400">
                          <a:latin typeface="Times New Roman"/>
                          <a:ea typeface="MS Mincho"/>
                          <a:cs typeface="B Nazanin"/>
                        </a:rPr>
                        <a:t>مدیریت ساختمان</a:t>
                      </a:r>
                      <a:endParaRPr lang="en-US" sz="1400">
                        <a:latin typeface="Times New Roman"/>
                        <a:ea typeface="MS Mincho"/>
                        <a:cs typeface="Arial"/>
                      </a:endParaRPr>
                    </a:p>
                    <a:p>
                      <a:pPr algn="r" rtl="1">
                        <a:spcAft>
                          <a:spcPts val="0"/>
                        </a:spcAft>
                      </a:pPr>
                      <a:r>
                        <a:rPr lang="ar-SA" sz="1400">
                          <a:latin typeface="Times New Roman"/>
                          <a:ea typeface="MS Mincho"/>
                          <a:cs typeface="B Nazanin"/>
                        </a:rPr>
                        <a:t>حمل و نقل</a:t>
                      </a:r>
                      <a:endParaRPr lang="en-US" sz="1400">
                        <a:latin typeface="Times New Roman"/>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ar-SA" sz="1400">
                          <a:latin typeface="Times New Roman"/>
                          <a:ea typeface="MS Mincho"/>
                          <a:cs typeface="B Nazanin"/>
                        </a:rPr>
                        <a:t>گرم شدن کره زمین</a:t>
                      </a:r>
                      <a:endParaRPr lang="en-US" sz="1400">
                        <a:latin typeface="Times New Roman"/>
                        <a:ea typeface="MS Mincho"/>
                        <a:cs typeface="Arial"/>
                      </a:endParaRPr>
                    </a:p>
                    <a:p>
                      <a:pPr algn="r" rtl="1">
                        <a:spcAft>
                          <a:spcPts val="0"/>
                        </a:spcAft>
                      </a:pPr>
                      <a:r>
                        <a:rPr lang="ar-SA" sz="1400">
                          <a:latin typeface="Times New Roman"/>
                          <a:ea typeface="MS Mincho"/>
                          <a:cs typeface="B Nazanin"/>
                        </a:rPr>
                        <a:t>تقلیل لایه اوزون</a:t>
                      </a:r>
                      <a:endParaRPr lang="en-US" sz="1400">
                        <a:latin typeface="Times New Roman"/>
                        <a:ea typeface="MS Mincho"/>
                        <a:cs typeface="Arial"/>
                      </a:endParaRPr>
                    </a:p>
                    <a:p>
                      <a:pPr algn="r" rtl="1">
                        <a:spcAft>
                          <a:spcPts val="0"/>
                        </a:spcAft>
                      </a:pPr>
                      <a:r>
                        <a:rPr lang="ar-SA" sz="1400">
                          <a:latin typeface="Times New Roman"/>
                          <a:ea typeface="MS Mincho"/>
                          <a:cs typeface="B Nazanin"/>
                        </a:rPr>
                        <a:t>گرم شدن کره زمین</a:t>
                      </a:r>
                      <a:endParaRPr lang="en-US" sz="1400">
                        <a:latin typeface="Times New Roman"/>
                        <a:ea typeface="MS Mincho"/>
                        <a:cs typeface="Arial"/>
                      </a:endParaRPr>
                    </a:p>
                    <a:p>
                      <a:pPr algn="r" rtl="1">
                        <a:spcAft>
                          <a:spcPts val="0"/>
                        </a:spcAft>
                      </a:pPr>
                      <a:r>
                        <a:rPr lang="ar-SA" sz="1400">
                          <a:latin typeface="Times New Roman"/>
                          <a:ea typeface="MS Mincho"/>
                          <a:cs typeface="B Nazanin"/>
                        </a:rPr>
                        <a:t>سلامت</a:t>
                      </a:r>
                      <a:endParaRPr lang="en-US" sz="1400">
                        <a:latin typeface="Times New Roman"/>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en-US" sz="1400">
                          <a:latin typeface="Times New Roman"/>
                          <a:ea typeface="MS Mincho"/>
                          <a:cs typeface="B Nazanin"/>
                        </a:rPr>
                        <a:t>Co</a:t>
                      </a:r>
                      <a:r>
                        <a:rPr lang="en-US" sz="1400" baseline="-25000">
                          <a:latin typeface="Times New Roman"/>
                          <a:ea typeface="MS Mincho"/>
                          <a:cs typeface="B Nazanin"/>
                        </a:rPr>
                        <a:t>2</a:t>
                      </a:r>
                      <a:endParaRPr lang="en-US" sz="1400">
                        <a:latin typeface="Times New Roman"/>
                        <a:ea typeface="MS Mincho"/>
                        <a:cs typeface="Arial"/>
                      </a:endParaRPr>
                    </a:p>
                    <a:p>
                      <a:pPr algn="r" rtl="1">
                        <a:spcAft>
                          <a:spcPts val="0"/>
                        </a:spcAft>
                      </a:pPr>
                      <a:r>
                        <a:rPr lang="en-US" sz="1400">
                          <a:latin typeface="Times New Roman"/>
                          <a:ea typeface="MS Mincho"/>
                          <a:cs typeface="B Nazanin"/>
                        </a:rPr>
                        <a:t>CFCs/HCFCs,Halors</a:t>
                      </a:r>
                      <a:endParaRPr lang="en-US" sz="1400">
                        <a:latin typeface="Times New Roman"/>
                        <a:ea typeface="MS Mincho"/>
                        <a:cs typeface="Arial"/>
                      </a:endParaRPr>
                    </a:p>
                    <a:p>
                      <a:pPr algn="r" rtl="1">
                        <a:spcAft>
                          <a:spcPts val="0"/>
                        </a:spcAft>
                      </a:pPr>
                      <a:r>
                        <a:rPr lang="en-US" sz="1400">
                          <a:latin typeface="Times New Roman"/>
                          <a:ea typeface="MS Mincho"/>
                          <a:cs typeface="B Nazanin"/>
                        </a:rPr>
                        <a:t>/SO</a:t>
                      </a:r>
                      <a:r>
                        <a:rPr lang="en-US" sz="1400" baseline="-25000">
                          <a:latin typeface="Times New Roman"/>
                          <a:ea typeface="MS Mincho"/>
                          <a:cs typeface="B Nazanin"/>
                        </a:rPr>
                        <a:t>2</a:t>
                      </a:r>
                      <a:r>
                        <a:rPr lang="ar-SA" sz="1400">
                          <a:latin typeface="Times New Roman"/>
                          <a:ea typeface="MS Mincho"/>
                          <a:cs typeface="B Nazanin"/>
                        </a:rPr>
                        <a:t>×</a:t>
                      </a:r>
                      <a:r>
                        <a:rPr lang="en-US" sz="1400">
                          <a:latin typeface="Times New Roman"/>
                          <a:ea typeface="MS Mincho"/>
                          <a:cs typeface="B Nazanin"/>
                        </a:rPr>
                        <a:t>NO</a:t>
                      </a:r>
                      <a:r>
                        <a:rPr lang="ar-SA" sz="1400">
                          <a:latin typeface="Times New Roman"/>
                          <a:ea typeface="MS Mincho"/>
                          <a:cs typeface="B Nazanin"/>
                        </a:rPr>
                        <a:t>/</a:t>
                      </a:r>
                      <a:r>
                        <a:rPr lang="en-US" sz="1400">
                          <a:latin typeface="Times New Roman"/>
                          <a:ea typeface="MS Mincho"/>
                          <a:cs typeface="B Nazanin"/>
                        </a:rPr>
                        <a:t>CO</a:t>
                      </a:r>
                      <a:r>
                        <a:rPr lang="en-US" sz="1400" baseline="-25000">
                          <a:latin typeface="Times New Roman"/>
                          <a:ea typeface="MS Mincho"/>
                          <a:cs typeface="B Nazanin"/>
                        </a:rPr>
                        <a:t>2</a:t>
                      </a:r>
                      <a:endParaRPr lang="en-US" sz="1400">
                        <a:latin typeface="Times New Roman"/>
                        <a:ea typeface="MS Mincho"/>
                        <a:cs typeface="Arial"/>
                      </a:endParaRPr>
                    </a:p>
                    <a:p>
                      <a:pPr algn="r" rtl="1">
                        <a:spcAft>
                          <a:spcPts val="0"/>
                        </a:spcAft>
                      </a:pPr>
                      <a:r>
                        <a:rPr lang="ar-SA" sz="1400">
                          <a:latin typeface="Times New Roman"/>
                          <a:ea typeface="MS Mincho"/>
                          <a:cs typeface="B Nazanin"/>
                        </a:rPr>
                        <a:t>ذرات</a:t>
                      </a:r>
                      <a:endParaRPr lang="en-US" sz="1400">
                        <a:latin typeface="Times New Roman"/>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ar-SA" sz="1400">
                          <a:latin typeface="Times New Roman"/>
                          <a:ea typeface="MS Mincho"/>
                          <a:cs typeface="B Nazanin"/>
                        </a:rPr>
                        <a:t>استفاده از انرژی (گرمایش، روشنایی، </a:t>
                      </a:r>
                      <a:r>
                        <a:rPr lang="en-US" sz="1400">
                          <a:latin typeface="Times New Roman"/>
                          <a:ea typeface="MS Mincho"/>
                          <a:cs typeface="B Nazanin"/>
                        </a:rPr>
                        <a:t>PC</a:t>
                      </a:r>
                      <a:r>
                        <a:rPr lang="ar-SA" sz="1400">
                          <a:latin typeface="Times New Roman"/>
                          <a:ea typeface="MS Mincho"/>
                          <a:cs typeface="B Nazanin"/>
                        </a:rPr>
                        <a:t>ها و غیره)</a:t>
                      </a:r>
                      <a:endParaRPr lang="en-US" sz="1400">
                        <a:latin typeface="Times New Roman"/>
                        <a:ea typeface="MS Mincho"/>
                        <a:cs typeface="Arial"/>
                      </a:endParaRPr>
                    </a:p>
                    <a:p>
                      <a:pPr algn="r" rtl="1">
                        <a:spcAft>
                          <a:spcPts val="0"/>
                        </a:spcAft>
                      </a:pPr>
                      <a:r>
                        <a:rPr lang="ar-SA" sz="1400">
                          <a:latin typeface="Times New Roman"/>
                          <a:ea typeface="MS Mincho"/>
                          <a:cs typeface="B Nazanin"/>
                        </a:rPr>
                        <a:t>سردسازی، اطفای حریق، تهویه مطبوع</a:t>
                      </a:r>
                      <a:endParaRPr lang="en-US" sz="1400">
                        <a:latin typeface="Times New Roman"/>
                        <a:ea typeface="MS Mincho"/>
                        <a:cs typeface="Arial"/>
                      </a:endParaRPr>
                    </a:p>
                    <a:p>
                      <a:pPr algn="r" rtl="1">
                        <a:spcAft>
                          <a:spcPts val="0"/>
                        </a:spcAft>
                      </a:pPr>
                      <a:r>
                        <a:rPr lang="ar-SA" sz="1400">
                          <a:latin typeface="Times New Roman"/>
                          <a:ea typeface="MS Mincho"/>
                          <a:cs typeface="B Nazanin"/>
                        </a:rPr>
                        <a:t>حمل و نقل</a:t>
                      </a:r>
                      <a:endParaRPr lang="en-US" sz="1400">
                        <a:latin typeface="Times New Roman"/>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00">
                <a:tc gridSpan="4">
                  <a:txBody>
                    <a:bodyPr/>
                    <a:lstStyle/>
                    <a:p>
                      <a:pPr algn="r" rtl="1">
                        <a:spcAft>
                          <a:spcPts val="0"/>
                        </a:spcAft>
                      </a:pPr>
                      <a:r>
                        <a:rPr lang="ar-SA" sz="1400" b="1">
                          <a:latin typeface="Times New Roman"/>
                          <a:ea typeface="MS Mincho"/>
                          <a:cs typeface="B Nazanin"/>
                        </a:rPr>
                        <a:t>آلاینده‌های آب</a:t>
                      </a:r>
                      <a:endParaRPr lang="en-US" sz="1400">
                        <a:latin typeface="Times New Roman"/>
                        <a:ea typeface="MS Mincho"/>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08000">
                <a:tc>
                  <a:txBody>
                    <a:bodyPr/>
                    <a:lstStyle/>
                    <a:p>
                      <a:pPr algn="r" rtl="1">
                        <a:spcBef>
                          <a:spcPts val="600"/>
                        </a:spcBef>
                        <a:spcAft>
                          <a:spcPts val="600"/>
                        </a:spcAft>
                      </a:pPr>
                      <a:r>
                        <a:rPr lang="ar-SA" sz="1400">
                          <a:latin typeface="Times New Roman"/>
                          <a:ea typeface="MS Mincho"/>
                          <a:cs typeface="B Nazanin"/>
                        </a:rPr>
                        <a:t>خرید</a:t>
                      </a:r>
                      <a:endParaRPr lang="en-US" sz="1400">
                        <a:latin typeface="Times New Roman"/>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Bef>
                          <a:spcPts val="600"/>
                        </a:spcBef>
                        <a:spcAft>
                          <a:spcPts val="600"/>
                        </a:spcAft>
                      </a:pPr>
                      <a:r>
                        <a:rPr lang="ar-SA" sz="1400">
                          <a:latin typeface="Times New Roman"/>
                          <a:ea typeface="MS Mincho"/>
                          <a:cs typeface="B Nazanin"/>
                        </a:rPr>
                        <a:t>آلودگی‏ها</a:t>
                      </a:r>
                      <a:endParaRPr lang="en-US" sz="1400">
                        <a:latin typeface="Times New Roman"/>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ar-SA" sz="1400">
                          <a:latin typeface="Times New Roman"/>
                          <a:ea typeface="MS Mincho"/>
                          <a:cs typeface="B Nazanin"/>
                        </a:rPr>
                        <a:t>مواد شیمیایی متعدد</a:t>
                      </a:r>
                      <a:endParaRPr lang="en-US" sz="1400">
                        <a:latin typeface="Times New Roman"/>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ar-SA" sz="1400">
                          <a:latin typeface="Times New Roman"/>
                          <a:ea typeface="MS Mincho"/>
                          <a:cs typeface="B Nazanin"/>
                        </a:rPr>
                        <a:t>حفظ و نگه‌داری بخش نظافت و زمین</a:t>
                      </a:r>
                      <a:endParaRPr lang="en-US" sz="1400">
                        <a:latin typeface="Times New Roman"/>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00">
                <a:tc gridSpan="4">
                  <a:txBody>
                    <a:bodyPr/>
                    <a:lstStyle/>
                    <a:p>
                      <a:pPr algn="r" rtl="1">
                        <a:spcBef>
                          <a:spcPts val="600"/>
                        </a:spcBef>
                        <a:spcAft>
                          <a:spcPts val="600"/>
                        </a:spcAft>
                      </a:pPr>
                      <a:r>
                        <a:rPr lang="ar-SA" sz="1400" b="1">
                          <a:latin typeface="Times New Roman"/>
                          <a:ea typeface="MS Mincho"/>
                          <a:cs typeface="B Nazanin"/>
                        </a:rPr>
                        <a:t>استفاده از منابع طبیعی</a:t>
                      </a:r>
                      <a:endParaRPr lang="en-US" sz="1400">
                        <a:latin typeface="Times New Roman"/>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016000">
                <a:tc>
                  <a:txBody>
                    <a:bodyPr/>
                    <a:lstStyle/>
                    <a:p>
                      <a:pPr algn="r" rtl="1">
                        <a:spcAft>
                          <a:spcPts val="0"/>
                        </a:spcAft>
                      </a:pPr>
                      <a:r>
                        <a:rPr lang="ar-SA" sz="1400">
                          <a:latin typeface="Times New Roman"/>
                          <a:ea typeface="MS Mincho"/>
                          <a:cs typeface="B Nazanin"/>
                        </a:rPr>
                        <a:t>مدیریت ساختمان</a:t>
                      </a:r>
                      <a:endParaRPr lang="en-US" sz="1400">
                        <a:latin typeface="Times New Roman"/>
                        <a:ea typeface="MS Mincho"/>
                        <a:cs typeface="Arial"/>
                      </a:endParaRPr>
                    </a:p>
                    <a:p>
                      <a:pPr algn="r" rtl="1">
                        <a:spcAft>
                          <a:spcPts val="0"/>
                        </a:spcAft>
                      </a:pPr>
                      <a:r>
                        <a:rPr lang="ar-SA" sz="1400">
                          <a:latin typeface="Times New Roman"/>
                          <a:ea typeface="MS Mincho"/>
                          <a:cs typeface="B Nazanin"/>
                        </a:rPr>
                        <a:t>خرید</a:t>
                      </a:r>
                      <a:endParaRPr lang="en-US" sz="1400">
                        <a:latin typeface="Times New Roman"/>
                        <a:ea typeface="MS Mincho"/>
                        <a:cs typeface="Arial"/>
                      </a:endParaRPr>
                    </a:p>
                    <a:p>
                      <a:pPr algn="r" rtl="1">
                        <a:spcAft>
                          <a:spcPts val="0"/>
                        </a:spcAft>
                      </a:pPr>
                      <a:r>
                        <a:rPr lang="ar-SA" sz="1400">
                          <a:latin typeface="Times New Roman"/>
                          <a:ea typeface="MS Mincho"/>
                          <a:cs typeface="B Nazanin"/>
                        </a:rPr>
                        <a:t>خرید</a:t>
                      </a:r>
                      <a:endParaRPr lang="en-US" sz="1400">
                        <a:latin typeface="Times New Roman"/>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ar-SA" sz="1400">
                          <a:latin typeface="Times New Roman"/>
                          <a:ea typeface="MS Mincho"/>
                          <a:cs typeface="B Nazanin"/>
                        </a:rPr>
                        <a:t>انرژی لازم جهت رساندن به شرکتتان</a:t>
                      </a:r>
                      <a:endParaRPr lang="en-US" sz="1400">
                        <a:latin typeface="Times New Roman"/>
                        <a:ea typeface="MS Mincho"/>
                        <a:cs typeface="Arial"/>
                      </a:endParaRPr>
                    </a:p>
                    <a:p>
                      <a:pPr algn="r" rtl="1">
                        <a:spcAft>
                          <a:spcPts val="0"/>
                        </a:spcAft>
                      </a:pPr>
                      <a:r>
                        <a:rPr lang="ar-SA" sz="1400">
                          <a:latin typeface="Times New Roman"/>
                          <a:ea typeface="MS Mincho"/>
                          <a:cs typeface="B Nazanin"/>
                        </a:rPr>
                        <a:t>کاهش در زیست‌گاه‌های متنوع حیات وحش</a:t>
                      </a:r>
                      <a:endParaRPr lang="en-US" sz="1400">
                        <a:latin typeface="Times New Roman"/>
                        <a:ea typeface="MS Mincho"/>
                        <a:cs typeface="Arial"/>
                      </a:endParaRPr>
                    </a:p>
                    <a:p>
                      <a:pPr algn="r" rtl="1">
                        <a:spcAft>
                          <a:spcPts val="0"/>
                        </a:spcAft>
                      </a:pPr>
                      <a:r>
                        <a:rPr lang="ar-SA" sz="1400">
                          <a:latin typeface="Times New Roman"/>
                          <a:ea typeface="MS Mincho"/>
                          <a:cs typeface="B Nazanin"/>
                        </a:rPr>
                        <a:t>تخریب جنگل‌های قدیمی</a:t>
                      </a:r>
                      <a:endParaRPr lang="en-US" sz="1400">
                        <a:latin typeface="Times New Roman"/>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ar-SA" sz="1400">
                          <a:latin typeface="Times New Roman"/>
                          <a:ea typeface="MS Mincho"/>
                          <a:cs typeface="B Nazanin"/>
                        </a:rPr>
                        <a:t>آب</a:t>
                      </a:r>
                      <a:endParaRPr lang="en-US" sz="1400">
                        <a:latin typeface="Times New Roman"/>
                        <a:ea typeface="MS Mincho"/>
                        <a:cs typeface="Arial"/>
                      </a:endParaRPr>
                    </a:p>
                    <a:p>
                      <a:pPr algn="r" rtl="1">
                        <a:spcAft>
                          <a:spcPts val="0"/>
                        </a:spcAft>
                      </a:pPr>
                      <a:r>
                        <a:rPr lang="ar-SA" sz="1400">
                          <a:latin typeface="Times New Roman"/>
                          <a:ea typeface="MS Mincho"/>
                          <a:cs typeface="B Nazanin"/>
                        </a:rPr>
                        <a:t>کاغذ</a:t>
                      </a:r>
                      <a:endParaRPr lang="en-US" sz="1400">
                        <a:latin typeface="Times New Roman"/>
                        <a:ea typeface="MS Mincho"/>
                        <a:cs typeface="Arial"/>
                      </a:endParaRPr>
                    </a:p>
                    <a:p>
                      <a:pPr algn="r" rtl="1">
                        <a:spcAft>
                          <a:spcPts val="0"/>
                        </a:spcAft>
                      </a:pPr>
                      <a:r>
                        <a:rPr lang="ar-SA" sz="1400">
                          <a:latin typeface="Times New Roman"/>
                          <a:ea typeface="MS Mincho"/>
                          <a:cs typeface="B Nazanin"/>
                        </a:rPr>
                        <a:t>چوب</a:t>
                      </a:r>
                      <a:endParaRPr lang="en-US" sz="1400">
                        <a:latin typeface="Times New Roman"/>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ar-SA" sz="1400">
                          <a:latin typeface="Times New Roman"/>
                          <a:ea typeface="MS Mincho"/>
                          <a:cs typeface="B Nazanin"/>
                        </a:rPr>
                        <a:t>استفاده از آب</a:t>
                      </a:r>
                      <a:endParaRPr lang="en-US" sz="1400">
                        <a:latin typeface="Times New Roman"/>
                        <a:ea typeface="MS Mincho"/>
                        <a:cs typeface="Arial"/>
                      </a:endParaRPr>
                    </a:p>
                    <a:p>
                      <a:pPr algn="r" rtl="1">
                        <a:spcAft>
                          <a:spcPts val="0"/>
                        </a:spcAft>
                      </a:pPr>
                      <a:r>
                        <a:rPr lang="ar-SA" sz="1400">
                          <a:latin typeface="Times New Roman"/>
                          <a:ea typeface="MS Mincho"/>
                          <a:cs typeface="B Nazanin"/>
                        </a:rPr>
                        <a:t>کاغذ</a:t>
                      </a:r>
                      <a:endParaRPr lang="en-US" sz="1400">
                        <a:latin typeface="Times New Roman"/>
                        <a:ea typeface="MS Mincho"/>
                        <a:cs typeface="Arial"/>
                      </a:endParaRPr>
                    </a:p>
                    <a:p>
                      <a:pPr algn="r" rtl="1">
                        <a:spcAft>
                          <a:spcPts val="0"/>
                        </a:spcAft>
                      </a:pPr>
                      <a:r>
                        <a:rPr lang="ar-SA" sz="1400">
                          <a:latin typeface="Times New Roman"/>
                          <a:ea typeface="MS Mincho"/>
                          <a:cs typeface="B Nazanin"/>
                        </a:rPr>
                        <a:t>خرید مبلمان</a:t>
                      </a:r>
                      <a:endParaRPr lang="en-US" sz="1400">
                        <a:latin typeface="Times New Roman"/>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00">
                <a:tc gridSpan="4">
                  <a:txBody>
                    <a:bodyPr/>
                    <a:lstStyle/>
                    <a:p>
                      <a:pPr algn="r" rtl="1">
                        <a:spcAft>
                          <a:spcPts val="0"/>
                        </a:spcAft>
                      </a:pPr>
                      <a:r>
                        <a:rPr lang="ar-SA" sz="1400" b="1">
                          <a:latin typeface="Times New Roman"/>
                          <a:ea typeface="MS Mincho"/>
                          <a:cs typeface="B Nazanin"/>
                        </a:rPr>
                        <a:t>زباله</a:t>
                      </a:r>
                      <a:endParaRPr lang="en-US" sz="1400">
                        <a:latin typeface="Times New Roman"/>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016000">
                <a:tc>
                  <a:txBody>
                    <a:bodyPr/>
                    <a:lstStyle/>
                    <a:p>
                      <a:pPr algn="r" rtl="1">
                        <a:spcAft>
                          <a:spcPts val="0"/>
                        </a:spcAft>
                      </a:pPr>
                      <a:r>
                        <a:rPr lang="ar-SA" sz="1400">
                          <a:latin typeface="Times New Roman"/>
                          <a:ea typeface="MS Mincho"/>
                          <a:cs typeface="B Nazanin"/>
                        </a:rPr>
                        <a:t>زباله دفتری</a:t>
                      </a:r>
                      <a:endParaRPr lang="en-US" sz="1400">
                        <a:latin typeface="Times New Roman"/>
                        <a:ea typeface="MS Mincho"/>
                        <a:cs typeface="Arial"/>
                      </a:endParaRPr>
                    </a:p>
                    <a:p>
                      <a:pPr algn="r" rtl="1">
                        <a:spcAft>
                          <a:spcPts val="0"/>
                        </a:spcAft>
                      </a:pPr>
                      <a:r>
                        <a:rPr lang="ar-SA" sz="1400">
                          <a:latin typeface="Times New Roman"/>
                          <a:ea typeface="MS Mincho"/>
                          <a:cs typeface="B Nazanin"/>
                        </a:rPr>
                        <a:t>زباله دفتری</a:t>
                      </a:r>
                      <a:endParaRPr lang="en-US" sz="1400">
                        <a:latin typeface="Times New Roman"/>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ar-SA" sz="1400">
                          <a:latin typeface="Times New Roman"/>
                          <a:ea typeface="MS Mincho"/>
                          <a:cs typeface="B Nazanin"/>
                        </a:rPr>
                        <a:t>منابع طبیعی را هدر می‌دهد</a:t>
                      </a:r>
                      <a:endParaRPr lang="en-US" sz="1400">
                        <a:latin typeface="Times New Roman"/>
                        <a:ea typeface="MS Mincho"/>
                        <a:cs typeface="Arial"/>
                      </a:endParaRPr>
                    </a:p>
                    <a:p>
                      <a:pPr algn="r" rtl="1">
                        <a:spcAft>
                          <a:spcPts val="0"/>
                        </a:spcAft>
                      </a:pPr>
                      <a:r>
                        <a:rPr lang="ar-SA" sz="1400">
                          <a:latin typeface="Times New Roman"/>
                          <a:ea typeface="MS Mincho"/>
                          <a:cs typeface="B Nazanin"/>
                        </a:rPr>
                        <a:t>آلودگی هوا و آب ایجاد می‌کند.</a:t>
                      </a:r>
                      <a:endParaRPr lang="en-US" sz="1400">
                        <a:latin typeface="Times New Roman"/>
                        <a:ea typeface="MS Mincho"/>
                        <a:cs typeface="Arial"/>
                      </a:endParaRPr>
                    </a:p>
                    <a:p>
                      <a:pPr algn="r" rtl="1">
                        <a:spcAft>
                          <a:spcPts val="0"/>
                        </a:spcAft>
                      </a:pPr>
                      <a:r>
                        <a:rPr lang="ar-SA" sz="1400">
                          <a:latin typeface="Times New Roman"/>
                          <a:ea typeface="MS Mincho"/>
                          <a:cs typeface="B Nazanin"/>
                        </a:rPr>
                        <a:t>منابع طبیعی را هدر می‌دهد و حاوی مواد سمی است</a:t>
                      </a:r>
                      <a:endParaRPr lang="en-US" sz="1400">
                        <a:latin typeface="Times New Roman"/>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ar-SA" sz="1400">
                          <a:latin typeface="Times New Roman"/>
                          <a:ea typeface="MS Mincho"/>
                          <a:cs typeface="B Nazanin"/>
                        </a:rPr>
                        <a:t>زباله عمومی</a:t>
                      </a:r>
                      <a:endParaRPr lang="en-US" sz="1400">
                        <a:latin typeface="Times New Roman"/>
                        <a:ea typeface="MS Mincho"/>
                        <a:cs typeface="Arial"/>
                      </a:endParaRPr>
                    </a:p>
                    <a:p>
                      <a:pPr algn="r" rtl="1">
                        <a:spcAft>
                          <a:spcPts val="0"/>
                        </a:spcAft>
                      </a:pPr>
                      <a:r>
                        <a:rPr lang="ar-SA" sz="1400">
                          <a:latin typeface="Times New Roman"/>
                          <a:ea typeface="MS Mincho"/>
                          <a:cs typeface="B Nazanin"/>
                        </a:rPr>
                        <a:t>ضایعات </a:t>
                      </a:r>
                      <a:r>
                        <a:rPr lang="en-US" sz="1400">
                          <a:latin typeface="Times New Roman"/>
                          <a:ea typeface="MS Mincho"/>
                          <a:cs typeface="B Nazanin"/>
                        </a:rPr>
                        <a:t>IT</a:t>
                      </a:r>
                      <a:endParaRPr lang="en-US" sz="1400">
                        <a:latin typeface="Times New Roman"/>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spcAft>
                          <a:spcPts val="0"/>
                        </a:spcAft>
                      </a:pPr>
                      <a:r>
                        <a:rPr lang="ar-SA" sz="1400" dirty="0">
                          <a:latin typeface="Times New Roman"/>
                          <a:ea typeface="MS Mincho"/>
                          <a:cs typeface="B Nazanin"/>
                        </a:rPr>
                        <a:t>تمام قسمت‌های شرکت</a:t>
                      </a:r>
                      <a:endParaRPr lang="en-US" sz="1400" dirty="0">
                        <a:latin typeface="Times New Roman"/>
                        <a:ea typeface="MS Mincho"/>
                        <a:cs typeface="Arial"/>
                      </a:endParaRPr>
                    </a:p>
                    <a:p>
                      <a:pPr algn="r" rtl="1">
                        <a:spcAft>
                          <a:spcPts val="0"/>
                        </a:spcAft>
                      </a:pPr>
                      <a:r>
                        <a:rPr lang="ar-SA" sz="1400" dirty="0">
                          <a:latin typeface="Times New Roman"/>
                          <a:ea typeface="MS Mincho"/>
                          <a:cs typeface="B Nazanin"/>
                        </a:rPr>
                        <a:t>استفاده از تجهیزات </a:t>
                      </a:r>
                      <a:r>
                        <a:rPr lang="en-US" sz="1400" dirty="0">
                          <a:latin typeface="Times New Roman"/>
                          <a:ea typeface="MS Mincho"/>
                          <a:cs typeface="B Nazanin"/>
                        </a:rPr>
                        <a:t>IT</a:t>
                      </a:r>
                      <a:endParaRPr lang="en-US" sz="1400" dirty="0">
                        <a:latin typeface="Times New Roman"/>
                        <a:ea typeface="MS Mincho"/>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97" name="Rectangle 1"/>
          <p:cNvSpPr>
            <a:spLocks noChangeArrowheads="1"/>
          </p:cNvSpPr>
          <p:nvPr/>
        </p:nvSpPr>
        <p:spPr bwMode="auto">
          <a:xfrm>
            <a:off x="2276567" y="182434"/>
            <a:ext cx="4352833"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Times New Roman" pitchFamily="18" charset="0"/>
                <a:ea typeface="MS Mincho" pitchFamily="49" charset="-128"/>
                <a:cs typeface="B Nazanin" pitchFamily="2" charset="-78"/>
              </a:rPr>
              <a:t>تأثیرات نوعی </a:t>
            </a:r>
            <a:r>
              <a:rPr kumimoji="0" lang="fa-IR" sz="2400" b="1" i="0" u="none" strike="noStrike" cap="none" normalizeH="0" baseline="0" dirty="0" smtClean="0">
                <a:ln>
                  <a:noFill/>
                </a:ln>
                <a:solidFill>
                  <a:schemeClr val="tx1"/>
                </a:solidFill>
                <a:effectLst/>
                <a:latin typeface="Times New Roman" pitchFamily="18" charset="0"/>
                <a:ea typeface="MS Mincho" pitchFamily="49" charset="-128"/>
                <a:cs typeface="B Nazanin" pitchFamily="2" charset="-78"/>
              </a:rPr>
              <a:t>سازمان</a:t>
            </a:r>
            <a:r>
              <a:rPr kumimoji="0" lang="ar-SA" sz="2400" b="1" i="0" u="none" strike="noStrike" cap="none" normalizeH="0" baseline="0" dirty="0" smtClean="0">
                <a:ln>
                  <a:noFill/>
                </a:ln>
                <a:solidFill>
                  <a:schemeClr val="tx1"/>
                </a:solidFill>
                <a:effectLst/>
                <a:latin typeface="Times New Roman" pitchFamily="18" charset="0"/>
                <a:ea typeface="MS Mincho" pitchFamily="49" charset="-128"/>
                <a:cs typeface="B Nazanin" pitchFamily="2" charset="-78"/>
              </a:rPr>
              <a:t> بر محیط زیست</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1" u="sng" dirty="0" smtClean="0"/>
              <a:t>حوزه های دفتر سبز</a:t>
            </a:r>
            <a:endParaRPr lang="en-US" sz="3600" b="1" u="sng" dirty="0"/>
          </a:p>
        </p:txBody>
      </p:sp>
      <p:sp>
        <p:nvSpPr>
          <p:cNvPr id="3" name="Content Placeholder 2"/>
          <p:cNvSpPr>
            <a:spLocks noGrp="1"/>
          </p:cNvSpPr>
          <p:nvPr>
            <p:ph idx="1"/>
          </p:nvPr>
        </p:nvSpPr>
        <p:spPr>
          <a:xfrm>
            <a:off x="533400" y="1600200"/>
            <a:ext cx="8229600" cy="4525963"/>
          </a:xfrm>
        </p:spPr>
        <p:txBody>
          <a:bodyPr>
            <a:normAutofit fontScale="85000" lnSpcReduction="20000"/>
          </a:bodyPr>
          <a:lstStyle/>
          <a:p>
            <a:pPr marL="514350" indent="-514350">
              <a:buFont typeface="+mj-lt"/>
              <a:buAutoNum type="arabicPeriod"/>
            </a:pPr>
            <a:r>
              <a:rPr lang="fa-IR" b="1" dirty="0" smtClean="0"/>
              <a:t>انرژی</a:t>
            </a:r>
          </a:p>
          <a:p>
            <a:pPr marL="514350" indent="-514350">
              <a:buFont typeface="+mj-lt"/>
              <a:buAutoNum type="arabicPeriod"/>
            </a:pPr>
            <a:r>
              <a:rPr lang="fa-IR" b="1" dirty="0" smtClean="0"/>
              <a:t>آب</a:t>
            </a:r>
          </a:p>
          <a:p>
            <a:pPr marL="514350" indent="-514350">
              <a:buFont typeface="+mj-lt"/>
              <a:buAutoNum type="arabicPeriod"/>
            </a:pPr>
            <a:r>
              <a:rPr lang="fa-IR" b="1" dirty="0" smtClean="0"/>
              <a:t>زباله های دفترکار </a:t>
            </a:r>
          </a:p>
          <a:p>
            <a:pPr marL="514350" indent="-514350">
              <a:buFont typeface="+mj-lt"/>
              <a:buAutoNum type="arabicPeriod"/>
            </a:pPr>
            <a:r>
              <a:rPr lang="fa-IR" b="1" dirty="0" smtClean="0"/>
              <a:t>خرید</a:t>
            </a:r>
          </a:p>
          <a:p>
            <a:pPr marL="514350" indent="-514350">
              <a:buFont typeface="+mj-lt"/>
              <a:buAutoNum type="arabicPeriod"/>
            </a:pPr>
            <a:r>
              <a:rPr lang="fa-IR" b="1" dirty="0" smtClean="0"/>
              <a:t>تدارکات</a:t>
            </a:r>
          </a:p>
          <a:p>
            <a:pPr marL="514350" indent="-514350">
              <a:buFont typeface="+mj-lt"/>
              <a:buAutoNum type="arabicPeriod"/>
            </a:pPr>
            <a:r>
              <a:rPr lang="fa-IR" b="1" dirty="0" smtClean="0"/>
              <a:t>کاغذ</a:t>
            </a:r>
          </a:p>
          <a:p>
            <a:pPr marL="514350" indent="-514350">
              <a:buFont typeface="+mj-lt"/>
              <a:buAutoNum type="arabicPeriod"/>
            </a:pPr>
            <a:r>
              <a:rPr lang="fa-IR" b="1" dirty="0" smtClean="0"/>
              <a:t>حمل و نقل</a:t>
            </a:r>
          </a:p>
          <a:p>
            <a:pPr marL="514350" indent="-514350">
              <a:buFont typeface="+mj-lt"/>
              <a:buAutoNum type="arabicPeriod"/>
            </a:pPr>
            <a:r>
              <a:rPr lang="fa-IR" b="1" dirty="0" smtClean="0"/>
              <a:t>صدا </a:t>
            </a:r>
          </a:p>
          <a:p>
            <a:pPr marL="514350" indent="-514350">
              <a:buFont typeface="+mj-lt"/>
              <a:buAutoNum type="arabicPeriod"/>
            </a:pPr>
            <a:r>
              <a:rPr lang="fa-IR" b="1" dirty="0" smtClean="0"/>
              <a:t> هوا</a:t>
            </a:r>
          </a:p>
          <a:p>
            <a:pPr marL="514350" indent="-514350">
              <a:buFont typeface="+mj-lt"/>
              <a:buAutoNum type="arabicPeriod"/>
            </a:pPr>
            <a:r>
              <a:rPr lang="fa-IR" b="1" dirty="0" smtClean="0"/>
              <a:t>سیستم دفتر سبز</a:t>
            </a:r>
            <a:endParaRPr lang="en-US" b="1" dirty="0"/>
          </a:p>
        </p:txBody>
      </p:sp>
      <p:pic>
        <p:nvPicPr>
          <p:cNvPr id="4" name="Picture 9" descr="Stick Figure Holding Check Or Cancel - PowerPoint Animation">
            <a:hlinkClick r:id="rId2"/>
          </p:cNvPr>
          <p:cNvPicPr>
            <a:picLocks noChangeAspect="1" noChangeArrowheads="1" noCrop="1"/>
          </p:cNvPicPr>
          <p:nvPr/>
        </p:nvPicPr>
        <p:blipFill>
          <a:blip r:embed="rId3" cstate="print"/>
          <a:srcRect/>
          <a:stretch>
            <a:fillRect/>
          </a:stretch>
        </p:blipFill>
        <p:spPr bwMode="auto">
          <a:xfrm>
            <a:off x="1143000" y="1905000"/>
            <a:ext cx="2743200" cy="2743203"/>
          </a:xfrm>
          <a:prstGeom prst="rect">
            <a:avLst/>
          </a:prstGeom>
          <a:noFill/>
        </p:spPr>
      </p:pic>
      <p:sp>
        <p:nvSpPr>
          <p:cNvPr id="5" name="Rectangle 4"/>
          <p:cNvSpPr/>
          <p:nvPr/>
        </p:nvSpPr>
        <p:spPr>
          <a:xfrm>
            <a:off x="1371600" y="4191000"/>
            <a:ext cx="2209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u="sng" dirty="0" smtClean="0"/>
              <a:t>حوزه های ”دفتر سبز“</a:t>
            </a:r>
            <a:endParaRPr lang="en-US" b="1" u="sng" dirty="0"/>
          </a:p>
        </p:txBody>
      </p:sp>
      <p:sp>
        <p:nvSpPr>
          <p:cNvPr id="3" name="Content Placeholder 2"/>
          <p:cNvSpPr>
            <a:spLocks noGrp="1"/>
          </p:cNvSpPr>
          <p:nvPr>
            <p:ph idx="1"/>
          </p:nvPr>
        </p:nvSpPr>
        <p:spPr>
          <a:xfrm>
            <a:off x="2895600" y="1600200"/>
            <a:ext cx="5791200" cy="4525963"/>
          </a:xfrm>
        </p:spPr>
        <p:txBody>
          <a:bodyPr>
            <a:normAutofit fontScale="92500" lnSpcReduction="20000"/>
          </a:bodyPr>
          <a:lstStyle/>
          <a:p>
            <a:pPr>
              <a:buNone/>
            </a:pPr>
            <a:r>
              <a:rPr lang="fa-IR" dirty="0" smtClean="0"/>
              <a:t>1-  </a:t>
            </a:r>
            <a:r>
              <a:rPr lang="fa-IR" b="1" dirty="0" smtClean="0">
                <a:solidFill>
                  <a:srgbClr val="FF0000"/>
                </a:solidFill>
              </a:rPr>
              <a:t>انرژی</a:t>
            </a:r>
          </a:p>
          <a:p>
            <a:pPr>
              <a:buNone/>
            </a:pPr>
            <a:r>
              <a:rPr lang="fa-IR" b="1" dirty="0" smtClean="0">
                <a:solidFill>
                  <a:srgbClr val="FF0000"/>
                </a:solidFill>
              </a:rPr>
              <a:t>1-1 </a:t>
            </a:r>
            <a:r>
              <a:rPr lang="fa-IR" dirty="0" smtClean="0"/>
              <a:t> </a:t>
            </a:r>
            <a:r>
              <a:rPr lang="fa-IR" b="1" dirty="0" smtClean="0"/>
              <a:t>پایش مصرف انرژی</a:t>
            </a:r>
            <a:endParaRPr lang="fa-IR" dirty="0" smtClean="0"/>
          </a:p>
          <a:p>
            <a:pPr>
              <a:buNone/>
            </a:pPr>
            <a:r>
              <a:rPr lang="fa-IR" dirty="0" smtClean="0"/>
              <a:t>1-2 </a:t>
            </a:r>
            <a:r>
              <a:rPr lang="fa-IR" b="1" dirty="0" smtClean="0"/>
              <a:t>جلوگیری از اتلاف انرژی</a:t>
            </a:r>
            <a:endParaRPr lang="fa-IR" dirty="0" smtClean="0"/>
          </a:p>
          <a:p>
            <a:pPr>
              <a:buNone/>
            </a:pPr>
            <a:r>
              <a:rPr lang="fa-IR" dirty="0" smtClean="0"/>
              <a:t>1-3 </a:t>
            </a:r>
            <a:r>
              <a:rPr lang="fa-IR" b="1" dirty="0" smtClean="0"/>
              <a:t>بازیابی انرژی (احیاء انرژی)</a:t>
            </a:r>
            <a:endParaRPr lang="fa-IR" dirty="0" smtClean="0"/>
          </a:p>
          <a:p>
            <a:pPr>
              <a:buNone/>
            </a:pPr>
            <a:r>
              <a:rPr lang="fa-IR" dirty="0" smtClean="0"/>
              <a:t>1-4  </a:t>
            </a:r>
            <a:r>
              <a:rPr lang="fa-IR" b="1" dirty="0" smtClean="0"/>
              <a:t>سیستم روشنایی</a:t>
            </a:r>
          </a:p>
          <a:p>
            <a:pPr>
              <a:buNone/>
            </a:pPr>
            <a:r>
              <a:rPr lang="fa-IR" b="1" dirty="0" smtClean="0"/>
              <a:t>1-5  تجهیزات اداری</a:t>
            </a:r>
          </a:p>
          <a:p>
            <a:pPr>
              <a:buNone/>
            </a:pPr>
            <a:r>
              <a:rPr lang="fa-IR" b="1" dirty="0" smtClean="0"/>
              <a:t>1-6 آشپزخانه / آبدارخانه</a:t>
            </a:r>
          </a:p>
          <a:p>
            <a:pPr>
              <a:buNone/>
            </a:pPr>
            <a:r>
              <a:rPr lang="fa-IR" b="1" dirty="0" smtClean="0"/>
              <a:t>1-7 رختشوی‏خانه / لاندری</a:t>
            </a:r>
          </a:p>
          <a:p>
            <a:pPr>
              <a:buNone/>
            </a:pPr>
            <a:r>
              <a:rPr lang="fa-IR" b="1" dirty="0" smtClean="0"/>
              <a:t>1-8 </a:t>
            </a:r>
            <a:r>
              <a:rPr lang="ar-SA" b="1" dirty="0" smtClean="0"/>
              <a:t>فرهنگ‏سازی</a:t>
            </a:r>
            <a:endParaRPr lang="en-US" dirty="0"/>
          </a:p>
        </p:txBody>
      </p:sp>
      <p:sp>
        <p:nvSpPr>
          <p:cNvPr id="6" name="Rectangle 5"/>
          <p:cNvSpPr/>
          <p:nvPr/>
        </p:nvSpPr>
        <p:spPr>
          <a:xfrm>
            <a:off x="304800" y="2362200"/>
            <a:ext cx="2438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754" name="Picture 2" descr="http://www.rochelleallison.com/wp-content/uploads/2011/06/smart-energy1.jpg"/>
          <p:cNvPicPr>
            <a:picLocks noChangeAspect="1" noChangeArrowheads="1"/>
          </p:cNvPicPr>
          <p:nvPr/>
        </p:nvPicPr>
        <p:blipFill>
          <a:blip r:embed="rId2" cstate="print"/>
          <a:srcRect/>
          <a:stretch>
            <a:fillRect/>
          </a:stretch>
        </p:blipFill>
        <p:spPr bwMode="auto">
          <a:xfrm>
            <a:off x="1752599" y="838201"/>
            <a:ext cx="1600201" cy="1600202"/>
          </a:xfrm>
          <a:prstGeom prst="rect">
            <a:avLst/>
          </a:prstGeom>
          <a:noFill/>
        </p:spPr>
      </p:pic>
      <p:pic>
        <p:nvPicPr>
          <p:cNvPr id="74756" name="Picture 4" descr="http://www.energysavingnews.co.uk/wp-content/uploads/2009/09/energylightbulb.jpg"/>
          <p:cNvPicPr>
            <a:picLocks noChangeAspect="1" noChangeArrowheads="1"/>
          </p:cNvPicPr>
          <p:nvPr/>
        </p:nvPicPr>
        <p:blipFill>
          <a:blip r:embed="rId3" cstate="print"/>
          <a:srcRect/>
          <a:stretch>
            <a:fillRect/>
          </a:stretch>
        </p:blipFill>
        <p:spPr bwMode="auto">
          <a:xfrm>
            <a:off x="1828800" y="4724400"/>
            <a:ext cx="1523999" cy="1524000"/>
          </a:xfrm>
          <a:prstGeom prst="rect">
            <a:avLst/>
          </a:prstGeom>
          <a:noFill/>
        </p:spPr>
      </p:pic>
      <p:pic>
        <p:nvPicPr>
          <p:cNvPr id="74760" name="Picture 8" descr="http://writing-jobs-uk.com/wp-content/uploads/2012/06/green-energy.jpg"/>
          <p:cNvPicPr>
            <a:picLocks noChangeAspect="1" noChangeArrowheads="1"/>
          </p:cNvPicPr>
          <p:nvPr/>
        </p:nvPicPr>
        <p:blipFill>
          <a:blip r:embed="rId4" cstate="print"/>
          <a:srcRect/>
          <a:stretch>
            <a:fillRect/>
          </a:stretch>
        </p:blipFill>
        <p:spPr bwMode="auto">
          <a:xfrm>
            <a:off x="1447800" y="2819400"/>
            <a:ext cx="2097883" cy="1490194"/>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u="sng" dirty="0" smtClean="0"/>
              <a:t>حوزه های ”دفتر سبز“</a:t>
            </a:r>
            <a:endParaRPr lang="en-US" b="1" u="sng" dirty="0"/>
          </a:p>
        </p:txBody>
      </p:sp>
      <p:sp>
        <p:nvSpPr>
          <p:cNvPr id="3" name="Content Placeholder 2"/>
          <p:cNvSpPr>
            <a:spLocks noGrp="1"/>
          </p:cNvSpPr>
          <p:nvPr>
            <p:ph idx="1"/>
          </p:nvPr>
        </p:nvSpPr>
        <p:spPr>
          <a:xfrm>
            <a:off x="3657600" y="1600200"/>
            <a:ext cx="5029200" cy="4525963"/>
          </a:xfrm>
        </p:spPr>
        <p:txBody>
          <a:bodyPr>
            <a:normAutofit/>
          </a:bodyPr>
          <a:lstStyle/>
          <a:p>
            <a:pPr>
              <a:buNone/>
            </a:pPr>
            <a:r>
              <a:rPr lang="fa-IR" dirty="0" smtClean="0"/>
              <a:t>2- </a:t>
            </a:r>
            <a:r>
              <a:rPr lang="fa-IR" b="1" dirty="0" smtClean="0">
                <a:solidFill>
                  <a:srgbClr val="FF0000"/>
                </a:solidFill>
              </a:rPr>
              <a:t>آب</a:t>
            </a:r>
          </a:p>
          <a:p>
            <a:pPr>
              <a:buNone/>
            </a:pPr>
            <a:r>
              <a:rPr lang="fa-IR" dirty="0" smtClean="0"/>
              <a:t>2-1</a:t>
            </a:r>
            <a:r>
              <a:rPr lang="fa-IR" b="1" dirty="0" smtClean="0"/>
              <a:t> جلوگیری از اتلاف آب</a:t>
            </a:r>
          </a:p>
          <a:p>
            <a:pPr>
              <a:buNone/>
            </a:pPr>
            <a:r>
              <a:rPr lang="fa-IR" b="1" dirty="0" smtClean="0"/>
              <a:t>2-2 سرویس‏های بهداشتی</a:t>
            </a:r>
          </a:p>
          <a:p>
            <a:pPr>
              <a:buNone/>
            </a:pPr>
            <a:r>
              <a:rPr lang="fa-IR" b="1" dirty="0" smtClean="0"/>
              <a:t>2-3 آشپزخانه/ آبدارخانه </a:t>
            </a:r>
          </a:p>
          <a:p>
            <a:pPr>
              <a:buNone/>
            </a:pPr>
            <a:r>
              <a:rPr lang="fa-IR" b="1" dirty="0" smtClean="0"/>
              <a:t>2-4 باغچه / فضای سبز</a:t>
            </a:r>
            <a:endParaRPr lang="en-US" dirty="0"/>
          </a:p>
        </p:txBody>
      </p:sp>
      <p:sp>
        <p:nvSpPr>
          <p:cNvPr id="6" name="Rectangle 5"/>
          <p:cNvSpPr/>
          <p:nvPr/>
        </p:nvSpPr>
        <p:spPr>
          <a:xfrm>
            <a:off x="304800" y="2362200"/>
            <a:ext cx="2438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730" name="Picture 2" descr="http://www.ferriganwater.com/wp-content/uploads/2010/01/water-home1.jpg"/>
          <p:cNvPicPr>
            <a:picLocks noChangeAspect="1" noChangeArrowheads="1"/>
          </p:cNvPicPr>
          <p:nvPr/>
        </p:nvPicPr>
        <p:blipFill>
          <a:blip r:embed="rId2" cstate="print"/>
          <a:srcRect/>
          <a:stretch>
            <a:fillRect/>
          </a:stretch>
        </p:blipFill>
        <p:spPr bwMode="auto">
          <a:xfrm>
            <a:off x="1447800" y="3811466"/>
            <a:ext cx="1828800" cy="2519099"/>
          </a:xfrm>
          <a:prstGeom prst="rect">
            <a:avLst/>
          </a:prstGeom>
          <a:noFill/>
        </p:spPr>
      </p:pic>
      <p:pic>
        <p:nvPicPr>
          <p:cNvPr id="73732" name="Picture 4" descr="http://ts2.mm.bing.net/th?id=H.4656136451917409&amp;pid=15.1"/>
          <p:cNvPicPr>
            <a:picLocks noChangeAspect="1" noChangeArrowheads="1"/>
          </p:cNvPicPr>
          <p:nvPr/>
        </p:nvPicPr>
        <p:blipFill>
          <a:blip r:embed="rId3" cstate="print"/>
          <a:srcRect/>
          <a:stretch>
            <a:fillRect/>
          </a:stretch>
        </p:blipFill>
        <p:spPr bwMode="auto">
          <a:xfrm>
            <a:off x="609600" y="990600"/>
            <a:ext cx="3657600" cy="22860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smtClean="0">
                <a:solidFill>
                  <a:schemeClr val="tx2">
                    <a:lumMod val="60000"/>
                    <a:lumOff val="40000"/>
                  </a:schemeClr>
                </a:solidFill>
              </a:rPr>
              <a:t>آب مجازی </a:t>
            </a:r>
            <a:endParaRPr lang="en-US" sz="3600" b="1"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pPr algn="just"/>
            <a:r>
              <a:rPr lang="fa-IR" sz="4000" dirty="0" smtClean="0">
                <a:cs typeface="B Nazanin" pitchFamily="2" charset="-78"/>
              </a:rPr>
              <a:t>جمع کل آب مصرفی در مراحل مختلف زنجیره تولید از لحظه شروع تا پایان ،آب مجازی آن کالا گفته می شود .بخش اعظم این آب را نمی توان در محصول نهایی دید.هرگاه کالایی را درست مصرف نکنیم ، این مقدار آب را هدر داده ایم . </a:t>
            </a:r>
            <a:endParaRPr lang="en-US" sz="4000" dirty="0">
              <a:cs typeface="B Nazanin"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685800" y="1524000"/>
            <a:ext cx="7772400" cy="4114800"/>
          </a:xfrm>
        </p:spPr>
        <p:txBody>
          <a:bodyPr>
            <a:noAutofit/>
          </a:bodyPr>
          <a:lstStyle/>
          <a:p>
            <a:pPr algn="r" rtl="1" eaLnBrk="1" hangingPunct="1">
              <a:lnSpc>
                <a:spcPct val="90000"/>
              </a:lnSpc>
            </a:pPr>
            <a:r>
              <a:rPr lang="fa-IR" sz="1800" b="1" dirty="0" smtClean="0">
                <a:solidFill>
                  <a:schemeClr val="tx1"/>
                </a:solidFill>
                <a:cs typeface="B Nazanin" pitchFamily="2" charset="-78"/>
              </a:rPr>
              <a:t>سوگند به آسمان و به ستاره صبح.سوگند به آسمان باران زا و به زمين بر شكفته از گياه </a:t>
            </a:r>
          </a:p>
          <a:p>
            <a:pPr algn="r" rtl="1" eaLnBrk="1" hangingPunct="1">
              <a:lnSpc>
                <a:spcPct val="90000"/>
              </a:lnSpc>
              <a:buFontTx/>
              <a:buNone/>
            </a:pPr>
            <a:r>
              <a:rPr lang="fa-IR" sz="1800" b="1" dirty="0" smtClean="0">
                <a:solidFill>
                  <a:schemeClr val="tx1"/>
                </a:solidFill>
                <a:cs typeface="B Nazanin" pitchFamily="2" charset="-78"/>
              </a:rPr>
              <a:t>                               ( سوره طارق)</a:t>
            </a:r>
          </a:p>
          <a:p>
            <a:pPr algn="r" rtl="1" eaLnBrk="1" hangingPunct="1">
              <a:lnSpc>
                <a:spcPct val="90000"/>
              </a:lnSpc>
            </a:pPr>
            <a:r>
              <a:rPr lang="fa-IR" sz="1800" b="1" dirty="0" smtClean="0">
                <a:solidFill>
                  <a:schemeClr val="tx1"/>
                </a:solidFill>
                <a:cs typeface="B Nazanin" pitchFamily="2" charset="-78"/>
              </a:rPr>
              <a:t>سوگند به سپيده دم. سوگند به شب هاي دهگانه و به جفت و يگانه</a:t>
            </a:r>
          </a:p>
          <a:p>
            <a:pPr algn="r" rtl="1" eaLnBrk="1" hangingPunct="1">
              <a:lnSpc>
                <a:spcPct val="90000"/>
              </a:lnSpc>
              <a:buFontTx/>
              <a:buNone/>
            </a:pPr>
            <a:r>
              <a:rPr lang="fa-IR" sz="1800" b="1" dirty="0" smtClean="0">
                <a:solidFill>
                  <a:schemeClr val="tx1"/>
                </a:solidFill>
                <a:cs typeface="B Nazanin" pitchFamily="2" charset="-78"/>
              </a:rPr>
              <a:t>                               ( سوره فجر)</a:t>
            </a:r>
          </a:p>
          <a:p>
            <a:pPr algn="r" rtl="1" eaLnBrk="1" hangingPunct="1">
              <a:lnSpc>
                <a:spcPct val="90000"/>
              </a:lnSpc>
            </a:pPr>
            <a:r>
              <a:rPr lang="fa-IR" sz="1800" b="1" dirty="0" smtClean="0">
                <a:solidFill>
                  <a:schemeClr val="tx1"/>
                </a:solidFill>
                <a:cs typeface="B Nazanin" pitchFamily="2" charset="-78"/>
              </a:rPr>
              <a:t>سوگند به شهر كه تو در آن ساكني و سوگند بر پدر و مادري كه تو را آورده اند   </a:t>
            </a:r>
          </a:p>
          <a:p>
            <a:pPr algn="r" rtl="1" eaLnBrk="1" hangingPunct="1">
              <a:lnSpc>
                <a:spcPct val="90000"/>
              </a:lnSpc>
              <a:buFontTx/>
              <a:buNone/>
            </a:pPr>
            <a:r>
              <a:rPr lang="fa-IR" sz="1800" b="1" dirty="0" smtClean="0">
                <a:solidFill>
                  <a:schemeClr val="tx1"/>
                </a:solidFill>
                <a:cs typeface="B Nazanin" pitchFamily="2" charset="-78"/>
              </a:rPr>
              <a:t>                              (سوره بلد)</a:t>
            </a:r>
          </a:p>
          <a:p>
            <a:pPr algn="r" rtl="1" eaLnBrk="1" hangingPunct="1">
              <a:lnSpc>
                <a:spcPct val="90000"/>
              </a:lnSpc>
            </a:pPr>
            <a:r>
              <a:rPr lang="fa-IR" sz="1800" b="1" dirty="0" smtClean="0">
                <a:solidFill>
                  <a:schemeClr val="tx1"/>
                </a:solidFill>
                <a:cs typeface="B Nazanin" pitchFamily="2" charset="-78"/>
              </a:rPr>
              <a:t>سوگند به خورشيد و به ماه چون از پي آن در آيد و به روز چون زمين را روشن گرداند </a:t>
            </a:r>
          </a:p>
          <a:p>
            <a:pPr algn="r" rtl="1" eaLnBrk="1" hangingPunct="1">
              <a:lnSpc>
                <a:spcPct val="90000"/>
              </a:lnSpc>
              <a:buFontTx/>
              <a:buNone/>
            </a:pPr>
            <a:r>
              <a:rPr lang="fa-IR" sz="1800" b="1" dirty="0" smtClean="0">
                <a:solidFill>
                  <a:schemeClr val="tx1"/>
                </a:solidFill>
                <a:cs typeface="B Nazanin" pitchFamily="2" charset="-78"/>
              </a:rPr>
              <a:t>      و به آدمي و آنكه آن را بهنجار داشت( سوره شمس)</a:t>
            </a:r>
          </a:p>
          <a:p>
            <a:pPr algn="r" rtl="1" eaLnBrk="1" hangingPunct="1">
              <a:lnSpc>
                <a:spcPct val="90000"/>
              </a:lnSpc>
            </a:pPr>
            <a:r>
              <a:rPr lang="fa-IR" sz="1800" b="1" dirty="0" smtClean="0">
                <a:solidFill>
                  <a:schemeClr val="tx1"/>
                </a:solidFill>
                <a:cs typeface="B Nazanin" pitchFamily="2" charset="-78"/>
              </a:rPr>
              <a:t>سوگند به روز و شب و آنكه نر و ماده را آفريد( سوره ليل)</a:t>
            </a:r>
          </a:p>
          <a:p>
            <a:pPr algn="r" rtl="1" eaLnBrk="1" hangingPunct="1">
              <a:lnSpc>
                <a:spcPct val="90000"/>
              </a:lnSpc>
            </a:pPr>
            <a:r>
              <a:rPr lang="fa-IR" sz="1800" b="1" dirty="0" smtClean="0">
                <a:solidFill>
                  <a:schemeClr val="tx1"/>
                </a:solidFill>
                <a:cs typeface="B Nazanin" pitchFamily="2" charset="-78"/>
              </a:rPr>
              <a:t>سوگند به روشنائي روز( سوره ضحي)</a:t>
            </a:r>
          </a:p>
          <a:p>
            <a:pPr algn="r" rtl="1" eaLnBrk="1" hangingPunct="1">
              <a:lnSpc>
                <a:spcPct val="90000"/>
              </a:lnSpc>
            </a:pPr>
            <a:r>
              <a:rPr lang="fa-IR" sz="1800" b="1" dirty="0" smtClean="0">
                <a:solidFill>
                  <a:schemeClr val="tx1"/>
                </a:solidFill>
                <a:cs typeface="B Nazanin" pitchFamily="2" charset="-78"/>
              </a:rPr>
              <a:t>سوگند به انجير و زيتون و كوه سينا ( سوره تين)</a:t>
            </a:r>
          </a:p>
          <a:p>
            <a:pPr algn="r" rtl="1" eaLnBrk="1" hangingPunct="1">
              <a:lnSpc>
                <a:spcPct val="90000"/>
              </a:lnSpc>
            </a:pPr>
            <a:r>
              <a:rPr lang="fa-IR" sz="1800" b="1" dirty="0" smtClean="0">
                <a:solidFill>
                  <a:schemeClr val="tx1"/>
                </a:solidFill>
                <a:cs typeface="B Nazanin" pitchFamily="2" charset="-78"/>
              </a:rPr>
              <a:t>سوگند به اسبان دونده ( سوره عاديات)</a:t>
            </a:r>
          </a:p>
          <a:p>
            <a:pPr algn="r" rtl="1" eaLnBrk="1" hangingPunct="1">
              <a:lnSpc>
                <a:spcPct val="90000"/>
              </a:lnSpc>
            </a:pPr>
            <a:r>
              <a:rPr lang="fa-IR" sz="1800" b="1" dirty="0" smtClean="0">
                <a:solidFill>
                  <a:schemeClr val="tx1"/>
                </a:solidFill>
                <a:cs typeface="B Nazanin" pitchFamily="2" charset="-78"/>
              </a:rPr>
              <a:t>سوگند به روزگار كه آدمي در زيانمندي است( سوره عصر)</a:t>
            </a:r>
          </a:p>
          <a:p>
            <a:pPr algn="r" rtl="1" eaLnBrk="1" hangingPunct="1">
              <a:lnSpc>
                <a:spcPct val="90000"/>
              </a:lnSpc>
            </a:pPr>
            <a:r>
              <a:rPr lang="fa-IR" sz="1800" b="1" dirty="0" smtClean="0">
                <a:solidFill>
                  <a:schemeClr val="tx1"/>
                </a:solidFill>
                <a:cs typeface="B Nazanin" pitchFamily="2" charset="-78"/>
              </a:rPr>
              <a:t>و....................................................</a:t>
            </a:r>
          </a:p>
          <a:p>
            <a:pPr algn="r" rtl="1" eaLnBrk="1" hangingPunct="1">
              <a:lnSpc>
                <a:spcPct val="90000"/>
              </a:lnSpc>
            </a:pPr>
            <a:endParaRPr lang="fa-IR" sz="1800" b="1" dirty="0" smtClean="0">
              <a:solidFill>
                <a:schemeClr val="tx1"/>
              </a:solidFill>
              <a:cs typeface="B Nazanin" pitchFamily="2" charset="-78"/>
            </a:endParaRPr>
          </a:p>
          <a:p>
            <a:pPr algn="ctr" rtl="1" eaLnBrk="1" hangingPunct="1">
              <a:lnSpc>
                <a:spcPct val="90000"/>
              </a:lnSpc>
            </a:pPr>
            <a:r>
              <a:rPr lang="fa-IR" sz="1800" b="1" dirty="0" smtClean="0">
                <a:solidFill>
                  <a:schemeClr val="tx1"/>
                </a:solidFill>
                <a:cs typeface="B Nazanin" pitchFamily="2" charset="-78"/>
              </a:rPr>
              <a:t>بخوان بنام پروردگار خويش كه آفريد( سوره علق)</a:t>
            </a:r>
          </a:p>
          <a:p>
            <a:pPr algn="r" rtl="1" eaLnBrk="1" hangingPunct="1">
              <a:lnSpc>
                <a:spcPct val="90000"/>
              </a:lnSpc>
            </a:pPr>
            <a:endParaRPr lang="en-US" sz="1800" dirty="0" smtClean="0">
              <a:solidFill>
                <a:schemeClr val="tx1"/>
              </a:solidFill>
              <a:cs typeface="B Nazanin" pitchFamily="2" charset="-78"/>
            </a:endParaRPr>
          </a:p>
        </p:txBody>
      </p:sp>
      <p:sp>
        <p:nvSpPr>
          <p:cNvPr id="14339" name="Rectangle 4"/>
          <p:cNvSpPr>
            <a:spLocks noGrp="1" noChangeArrowheads="1"/>
          </p:cNvSpPr>
          <p:nvPr>
            <p:ph type="title"/>
          </p:nvPr>
        </p:nvSpPr>
        <p:spPr>
          <a:xfrm>
            <a:off x="762000" y="228600"/>
            <a:ext cx="7696200" cy="914400"/>
          </a:xfrm>
        </p:spPr>
        <p:txBody>
          <a:bodyPr/>
          <a:lstStyle/>
          <a:p>
            <a:pPr algn="r" rtl="1" eaLnBrk="1" hangingPunct="1"/>
            <a:r>
              <a:rPr lang="fa-IR" sz="4000" b="1" dirty="0" smtClean="0">
                <a:solidFill>
                  <a:schemeClr val="tx1"/>
                </a:solidFill>
              </a:rPr>
              <a:t>سوگند به طبيعت( قرآن كريم)</a:t>
            </a:r>
            <a:endParaRPr lang="en-US" sz="4000" b="1" dirty="0" smtClean="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smtClean="0">
                <a:solidFill>
                  <a:schemeClr val="tx2">
                    <a:lumMod val="60000"/>
                    <a:lumOff val="40000"/>
                  </a:schemeClr>
                </a:solidFill>
              </a:rPr>
              <a:t>آب مجازی </a:t>
            </a:r>
            <a:endParaRPr lang="en-US" sz="3200" dirty="0"/>
          </a:p>
        </p:txBody>
      </p:sp>
      <p:sp>
        <p:nvSpPr>
          <p:cNvPr id="3" name="Content Placeholder 2"/>
          <p:cNvSpPr>
            <a:spLocks noGrp="1"/>
          </p:cNvSpPr>
          <p:nvPr>
            <p:ph idx="1"/>
          </p:nvPr>
        </p:nvSpPr>
        <p:spPr/>
        <p:txBody>
          <a:bodyPr>
            <a:normAutofit/>
          </a:bodyPr>
          <a:lstStyle/>
          <a:p>
            <a:r>
              <a:rPr lang="fa-IR" sz="4000" b="1" dirty="0" smtClean="0">
                <a:cs typeface="B Nazanin" pitchFamily="2" charset="-78"/>
              </a:rPr>
              <a:t>یک کاغذ </a:t>
            </a:r>
            <a:r>
              <a:rPr lang="en-US" sz="4000" b="1" dirty="0" smtClean="0">
                <a:cs typeface="B Nazanin" pitchFamily="2" charset="-78"/>
              </a:rPr>
              <a:t>A4</a:t>
            </a:r>
            <a:r>
              <a:rPr lang="fa-IR" sz="4000" b="1" dirty="0" smtClean="0">
                <a:cs typeface="B Nazanin" pitchFamily="2" charset="-78"/>
              </a:rPr>
              <a:t>: </a:t>
            </a:r>
            <a:r>
              <a:rPr lang="fa-IR" sz="4000" b="1" dirty="0" smtClean="0">
                <a:solidFill>
                  <a:srgbClr val="FF0000"/>
                </a:solidFill>
                <a:cs typeface="B Nazanin" pitchFamily="2" charset="-78"/>
              </a:rPr>
              <a:t>10</a:t>
            </a:r>
            <a:r>
              <a:rPr lang="fa-IR" sz="4000" b="1" dirty="0" smtClean="0">
                <a:cs typeface="B Nazanin" pitchFamily="2" charset="-78"/>
              </a:rPr>
              <a:t> لیتر </a:t>
            </a:r>
          </a:p>
          <a:p>
            <a:r>
              <a:rPr lang="fa-IR" sz="4000" b="1" dirty="0" smtClean="0">
                <a:cs typeface="B Nazanin" pitchFamily="2" charset="-78"/>
              </a:rPr>
              <a:t>یک عدد تخم مرغ : </a:t>
            </a:r>
            <a:r>
              <a:rPr lang="fa-IR" sz="4000" b="1" dirty="0" smtClean="0">
                <a:solidFill>
                  <a:srgbClr val="FF0000"/>
                </a:solidFill>
                <a:cs typeface="B Nazanin" pitchFamily="2" charset="-78"/>
              </a:rPr>
              <a:t>135</a:t>
            </a:r>
            <a:r>
              <a:rPr lang="fa-IR" sz="4000" b="1" dirty="0" smtClean="0">
                <a:cs typeface="B Nazanin" pitchFamily="2" charset="-78"/>
              </a:rPr>
              <a:t> لیتر </a:t>
            </a:r>
          </a:p>
          <a:p>
            <a:r>
              <a:rPr lang="fa-IR" sz="4000" b="1" dirty="0" smtClean="0">
                <a:cs typeface="B Nazanin" pitchFamily="2" charset="-78"/>
              </a:rPr>
              <a:t>هر نان 200گرمی:</a:t>
            </a:r>
            <a:r>
              <a:rPr lang="fa-IR" sz="4000" b="1" dirty="0" smtClean="0">
                <a:solidFill>
                  <a:srgbClr val="FF0000"/>
                </a:solidFill>
                <a:cs typeface="B Nazanin" pitchFamily="2" charset="-78"/>
              </a:rPr>
              <a:t>280</a:t>
            </a:r>
            <a:r>
              <a:rPr lang="fa-IR" sz="4000" b="1" dirty="0" smtClean="0">
                <a:cs typeface="B Nazanin" pitchFamily="2" charset="-78"/>
              </a:rPr>
              <a:t> لیتر</a:t>
            </a:r>
          </a:p>
          <a:p>
            <a:r>
              <a:rPr lang="fa-IR" sz="4000" b="1" dirty="0" smtClean="0">
                <a:cs typeface="B Nazanin" pitchFamily="2" charset="-78"/>
              </a:rPr>
              <a:t>یک ساندویچ همبرگر(250گرمی) : </a:t>
            </a:r>
            <a:r>
              <a:rPr lang="fa-IR" sz="4000" b="1" dirty="0" smtClean="0">
                <a:solidFill>
                  <a:srgbClr val="FF0000"/>
                </a:solidFill>
                <a:cs typeface="B Nazanin" pitchFamily="2" charset="-78"/>
              </a:rPr>
              <a:t>2400</a:t>
            </a:r>
            <a:r>
              <a:rPr lang="fa-IR" sz="4000" b="1" dirty="0" smtClean="0">
                <a:cs typeface="B Nazanin" pitchFamily="2" charset="-78"/>
              </a:rPr>
              <a:t> لیتر </a:t>
            </a:r>
          </a:p>
          <a:p>
            <a:r>
              <a:rPr lang="fa-IR" sz="4000" b="1" dirty="0" smtClean="0">
                <a:cs typeface="B Nazanin" pitchFamily="2" charset="-78"/>
              </a:rPr>
              <a:t>یک کیلو گرم پنیر: </a:t>
            </a:r>
            <a:r>
              <a:rPr lang="fa-IR" sz="4000" b="1" dirty="0" smtClean="0">
                <a:solidFill>
                  <a:srgbClr val="FF0000"/>
                </a:solidFill>
                <a:cs typeface="B Nazanin" pitchFamily="2" charset="-78"/>
              </a:rPr>
              <a:t>5000</a:t>
            </a:r>
            <a:r>
              <a:rPr lang="fa-IR" sz="4000" b="1" dirty="0" smtClean="0">
                <a:cs typeface="B Nazanin" pitchFamily="2" charset="-78"/>
              </a:rPr>
              <a:t> لیتر </a:t>
            </a:r>
          </a:p>
          <a:p>
            <a:r>
              <a:rPr lang="fa-IR" sz="4000" b="1" dirty="0" smtClean="0">
                <a:cs typeface="B Nazanin" pitchFamily="2" charset="-78"/>
              </a:rPr>
              <a:t>یک اتومبیل : </a:t>
            </a:r>
            <a:r>
              <a:rPr lang="fa-IR" sz="4000" b="1" dirty="0" smtClean="0">
                <a:solidFill>
                  <a:srgbClr val="FF0000"/>
                </a:solidFill>
                <a:cs typeface="B Nazanin" pitchFamily="2" charset="-78"/>
              </a:rPr>
              <a:t>400000</a:t>
            </a:r>
            <a:r>
              <a:rPr lang="fa-IR" sz="4000" b="1" dirty="0" smtClean="0">
                <a:cs typeface="B Nazanin" pitchFamily="2" charset="-78"/>
              </a:rPr>
              <a:t> لیتر </a:t>
            </a:r>
            <a:endParaRPr lang="en-US" sz="4000" b="1" dirty="0">
              <a:cs typeface="B Nazanin" pitchFamily="2" charset="-7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b="1" dirty="0" smtClean="0">
                <a:solidFill>
                  <a:schemeClr val="tx2">
                    <a:lumMod val="60000"/>
                    <a:lumOff val="40000"/>
                  </a:schemeClr>
                </a:solidFill>
              </a:rPr>
              <a:t>مصرف آب شرب و بهداشت </a:t>
            </a:r>
            <a:endParaRPr lang="en-US" sz="4000" b="1" dirty="0">
              <a:solidFill>
                <a:schemeClr val="tx2">
                  <a:lumMod val="60000"/>
                  <a:lumOff val="40000"/>
                </a:schemeClr>
              </a:solidFill>
            </a:endParaRPr>
          </a:p>
        </p:txBody>
      </p:sp>
      <p:graphicFrame>
        <p:nvGraphicFramePr>
          <p:cNvPr id="5" name="Content Placeholder 4"/>
          <p:cNvGraphicFramePr>
            <a:graphicFrameLocks noGrp="1"/>
          </p:cNvGraphicFramePr>
          <p:nvPr>
            <p:ph idx="1"/>
          </p:nvPr>
        </p:nvGraphicFramePr>
        <p:xfrm>
          <a:off x="457200" y="1600200"/>
          <a:ext cx="8229600" cy="4800600"/>
        </p:xfrm>
        <a:graphic>
          <a:graphicData uri="http://schemas.openxmlformats.org/drawingml/2006/table">
            <a:tbl>
              <a:tblPr firstRow="1" bandRow="1">
                <a:tableStyleId>{5C22544A-7EE6-4342-B048-85BDC9FD1C3A}</a:tableStyleId>
              </a:tblPr>
              <a:tblGrid>
                <a:gridCol w="4114800"/>
                <a:gridCol w="4114800"/>
              </a:tblGrid>
              <a:tr h="533400">
                <a:tc>
                  <a:txBody>
                    <a:bodyPr/>
                    <a:lstStyle/>
                    <a:p>
                      <a:pPr algn="ctr"/>
                      <a:r>
                        <a:rPr lang="fa-IR" b="1" dirty="0" smtClean="0">
                          <a:cs typeface="B Nazanin" pitchFamily="2" charset="-78"/>
                        </a:rPr>
                        <a:t>مقدار مصرف واقعی</a:t>
                      </a:r>
                      <a:r>
                        <a:rPr lang="fa-IR" b="1" baseline="0" dirty="0" smtClean="0">
                          <a:cs typeface="B Nazanin" pitchFamily="2" charset="-78"/>
                        </a:rPr>
                        <a:t> </a:t>
                      </a:r>
                      <a:endParaRPr lang="en-US" b="1" dirty="0">
                        <a:cs typeface="B Nazanin" pitchFamily="2" charset="-78"/>
                      </a:endParaRPr>
                    </a:p>
                  </a:txBody>
                  <a:tcPr/>
                </a:tc>
                <a:tc>
                  <a:txBody>
                    <a:bodyPr/>
                    <a:lstStyle/>
                    <a:p>
                      <a:pPr algn="r" rtl="1"/>
                      <a:r>
                        <a:rPr lang="fa-IR" b="1" dirty="0" smtClean="0">
                          <a:cs typeface="B Nazanin" pitchFamily="2" charset="-78"/>
                        </a:rPr>
                        <a:t>استاندارد</a:t>
                      </a:r>
                      <a:r>
                        <a:rPr lang="fa-IR" b="1" baseline="0" dirty="0" smtClean="0">
                          <a:cs typeface="B Nazanin" pitchFamily="2" charset="-78"/>
                        </a:rPr>
                        <a:t> مصرف : 130 لیتر برای هر نفر در روز </a:t>
                      </a:r>
                      <a:endParaRPr lang="en-US" b="1" dirty="0">
                        <a:cs typeface="B Nazanin" pitchFamily="2" charset="-78"/>
                      </a:endParaRPr>
                    </a:p>
                  </a:txBody>
                  <a:tcPr/>
                </a:tc>
              </a:tr>
              <a:tr h="533400">
                <a:tc>
                  <a:txBody>
                    <a:bodyPr/>
                    <a:lstStyle/>
                    <a:p>
                      <a:pPr algn="r"/>
                      <a:r>
                        <a:rPr lang="fa-IR" b="1" dirty="0" smtClean="0">
                          <a:cs typeface="B Nazanin" pitchFamily="2" charset="-78"/>
                        </a:rPr>
                        <a:t>150 لیتر برای یک دوش ده دقیقه ایی </a:t>
                      </a:r>
                      <a:endParaRPr lang="en-US" b="1" dirty="0">
                        <a:cs typeface="B Nazanin" pitchFamily="2" charset="-78"/>
                      </a:endParaRPr>
                    </a:p>
                  </a:txBody>
                  <a:tcPr/>
                </a:tc>
                <a:tc>
                  <a:txBody>
                    <a:bodyPr/>
                    <a:lstStyle/>
                    <a:p>
                      <a:pPr algn="r"/>
                      <a:r>
                        <a:rPr lang="fa-IR" b="1" dirty="0" smtClean="0">
                          <a:cs typeface="B Nazanin" pitchFamily="2" charset="-78"/>
                        </a:rPr>
                        <a:t>استحمام</a:t>
                      </a:r>
                      <a:r>
                        <a:rPr lang="fa-IR" b="1" baseline="0" dirty="0" smtClean="0">
                          <a:cs typeface="B Nazanin" pitchFamily="2" charset="-78"/>
                        </a:rPr>
                        <a:t>                                             43 لیتر </a:t>
                      </a:r>
                      <a:endParaRPr lang="en-US" b="1" dirty="0">
                        <a:cs typeface="B Nazanin" pitchFamily="2" charset="-78"/>
                      </a:endParaRPr>
                    </a:p>
                  </a:txBody>
                  <a:tcPr/>
                </a:tc>
              </a:tr>
              <a:tr h="533400">
                <a:tc>
                  <a:txBody>
                    <a:bodyPr/>
                    <a:lstStyle/>
                    <a:p>
                      <a:pPr algn="r"/>
                      <a:r>
                        <a:rPr lang="fa-IR" b="1" dirty="0" smtClean="0">
                          <a:cs typeface="B Nazanin" pitchFamily="2" charset="-78"/>
                        </a:rPr>
                        <a:t>600 لیتر در هر ساعت </a:t>
                      </a:r>
                      <a:endParaRPr lang="en-US" b="1" dirty="0">
                        <a:cs typeface="B Nazanin" pitchFamily="2" charset="-78"/>
                      </a:endParaRPr>
                    </a:p>
                  </a:txBody>
                  <a:tcPr/>
                </a:tc>
                <a:tc>
                  <a:txBody>
                    <a:bodyPr/>
                    <a:lstStyle/>
                    <a:p>
                      <a:pPr algn="r"/>
                      <a:r>
                        <a:rPr lang="fa-IR" b="1" dirty="0" smtClean="0">
                          <a:cs typeface="B Nazanin" pitchFamily="2" charset="-78"/>
                        </a:rPr>
                        <a:t>نظافت خانه و آبیاری                              8/5 لیتر </a:t>
                      </a:r>
                      <a:endParaRPr lang="en-US" b="1" dirty="0">
                        <a:cs typeface="B Nazanin" pitchFamily="2" charset="-78"/>
                      </a:endParaRPr>
                    </a:p>
                  </a:txBody>
                  <a:tcPr/>
                </a:tc>
              </a:tr>
              <a:tr h="533400">
                <a:tc>
                  <a:txBody>
                    <a:bodyPr/>
                    <a:lstStyle/>
                    <a:p>
                      <a:pPr algn="r"/>
                      <a:r>
                        <a:rPr lang="fa-IR" b="1" dirty="0" smtClean="0">
                          <a:cs typeface="B Nazanin" pitchFamily="2" charset="-78"/>
                        </a:rPr>
                        <a:t>12</a:t>
                      </a:r>
                      <a:r>
                        <a:rPr lang="fa-IR" b="1" baseline="0" dirty="0" smtClean="0">
                          <a:cs typeface="B Nazanin" pitchFamily="2" charset="-78"/>
                        </a:rPr>
                        <a:t> لیتر با هر بار کشیدن سیفون توالت </a:t>
                      </a:r>
                      <a:endParaRPr lang="en-US" b="1" dirty="0">
                        <a:cs typeface="B Nazanin" pitchFamily="2" charset="-78"/>
                      </a:endParaRPr>
                    </a:p>
                  </a:txBody>
                  <a:tcPr/>
                </a:tc>
                <a:tc>
                  <a:txBody>
                    <a:bodyPr/>
                    <a:lstStyle/>
                    <a:p>
                      <a:pPr algn="r"/>
                      <a:r>
                        <a:rPr lang="fa-IR" b="1" dirty="0" smtClean="0">
                          <a:cs typeface="B Nazanin" pitchFamily="2" charset="-78"/>
                        </a:rPr>
                        <a:t>سرویس</a:t>
                      </a:r>
                      <a:r>
                        <a:rPr lang="fa-IR" b="1" baseline="0" dirty="0" smtClean="0">
                          <a:cs typeface="B Nazanin" pitchFamily="2" charset="-78"/>
                        </a:rPr>
                        <a:t> بهداشتی                                   26 لیتر </a:t>
                      </a:r>
                      <a:endParaRPr lang="en-US" b="1" dirty="0">
                        <a:cs typeface="B Nazanin" pitchFamily="2" charset="-78"/>
                      </a:endParaRPr>
                    </a:p>
                  </a:txBody>
                  <a:tcPr/>
                </a:tc>
              </a:tr>
              <a:tr h="533400">
                <a:tc>
                  <a:txBody>
                    <a:bodyPr/>
                    <a:lstStyle/>
                    <a:p>
                      <a:pPr algn="r"/>
                      <a:r>
                        <a:rPr lang="fa-IR" b="1" dirty="0" smtClean="0">
                          <a:cs typeface="B Nazanin" pitchFamily="2" charset="-78"/>
                        </a:rPr>
                        <a:t>10 لیتر </a:t>
                      </a:r>
                      <a:endParaRPr lang="en-US" b="1" dirty="0">
                        <a:cs typeface="B Nazanin" pitchFamily="2" charset="-78"/>
                      </a:endParaRPr>
                    </a:p>
                  </a:txBody>
                  <a:tcPr/>
                </a:tc>
                <a:tc>
                  <a:txBody>
                    <a:bodyPr/>
                    <a:lstStyle/>
                    <a:p>
                      <a:pPr algn="r"/>
                      <a:r>
                        <a:rPr lang="fa-IR" b="1" dirty="0" smtClean="0">
                          <a:cs typeface="B Nazanin" pitchFamily="2" charset="-78"/>
                        </a:rPr>
                        <a:t>کولر</a:t>
                      </a:r>
                      <a:r>
                        <a:rPr lang="fa-IR" b="1" baseline="0" dirty="0" smtClean="0">
                          <a:cs typeface="B Nazanin" pitchFamily="2" charset="-78"/>
                        </a:rPr>
                        <a:t> و تهویه                                         4/5 لیتر </a:t>
                      </a:r>
                      <a:endParaRPr lang="en-US" b="1" dirty="0">
                        <a:cs typeface="B Nazanin" pitchFamily="2" charset="-78"/>
                      </a:endParaRPr>
                    </a:p>
                  </a:txBody>
                  <a:tcPr/>
                </a:tc>
              </a:tr>
              <a:tr h="533400">
                <a:tc>
                  <a:txBody>
                    <a:bodyPr/>
                    <a:lstStyle/>
                    <a:p>
                      <a:pPr algn="r"/>
                      <a:r>
                        <a:rPr lang="fa-IR" b="1" dirty="0" smtClean="0">
                          <a:cs typeface="B Nazanin" pitchFamily="2" charset="-78"/>
                        </a:rPr>
                        <a:t>155 لیتر با استفاده</a:t>
                      </a:r>
                      <a:r>
                        <a:rPr lang="fa-IR" b="1" baseline="0" dirty="0" smtClean="0">
                          <a:cs typeface="B Nazanin" pitchFamily="2" charset="-78"/>
                        </a:rPr>
                        <a:t> از ماشین لباسشویی </a:t>
                      </a:r>
                      <a:endParaRPr lang="en-US" b="1" dirty="0">
                        <a:cs typeface="B Nazanin" pitchFamily="2" charset="-78"/>
                      </a:endParaRPr>
                    </a:p>
                  </a:txBody>
                  <a:tcPr/>
                </a:tc>
                <a:tc>
                  <a:txBody>
                    <a:bodyPr/>
                    <a:lstStyle/>
                    <a:p>
                      <a:pPr algn="r"/>
                      <a:r>
                        <a:rPr lang="fa-IR" b="1" dirty="0" smtClean="0">
                          <a:cs typeface="B Nazanin" pitchFamily="2" charset="-78"/>
                        </a:rPr>
                        <a:t>لباسشویی                                           17/5 لیتر </a:t>
                      </a:r>
                      <a:endParaRPr lang="en-US" b="1" dirty="0">
                        <a:cs typeface="B Nazanin" pitchFamily="2" charset="-78"/>
                      </a:endParaRPr>
                    </a:p>
                  </a:txBody>
                  <a:tcPr/>
                </a:tc>
              </a:tr>
              <a:tr h="533400">
                <a:tc>
                  <a:txBody>
                    <a:bodyPr/>
                    <a:lstStyle/>
                    <a:p>
                      <a:pPr algn="r"/>
                      <a:r>
                        <a:rPr lang="fa-IR" b="1" dirty="0" smtClean="0">
                          <a:cs typeface="B Nazanin" pitchFamily="2" charset="-78"/>
                        </a:rPr>
                        <a:t>7 الی 8 لیتر </a:t>
                      </a:r>
                      <a:endParaRPr lang="en-US" b="1" dirty="0">
                        <a:cs typeface="B Nazanin" pitchFamily="2" charset="-78"/>
                      </a:endParaRPr>
                    </a:p>
                  </a:txBody>
                  <a:tcPr/>
                </a:tc>
                <a:tc>
                  <a:txBody>
                    <a:bodyPr/>
                    <a:lstStyle/>
                    <a:p>
                      <a:pPr algn="r"/>
                      <a:r>
                        <a:rPr lang="fa-IR" b="1" dirty="0" smtClean="0">
                          <a:cs typeface="B Nazanin" pitchFamily="2" charset="-78"/>
                        </a:rPr>
                        <a:t>آشامیدن                                             4/5 لیتر</a:t>
                      </a:r>
                      <a:endParaRPr lang="en-US" b="1" dirty="0">
                        <a:cs typeface="B Nazanin" pitchFamily="2" charset="-78"/>
                      </a:endParaRPr>
                    </a:p>
                  </a:txBody>
                  <a:tcPr/>
                </a:tc>
              </a:tr>
              <a:tr h="533400">
                <a:tc>
                  <a:txBody>
                    <a:bodyPr/>
                    <a:lstStyle/>
                    <a:p>
                      <a:pPr algn="r"/>
                      <a:r>
                        <a:rPr lang="fa-IR" b="1" dirty="0" smtClean="0">
                          <a:cs typeface="B Nazanin" pitchFamily="2" charset="-78"/>
                        </a:rPr>
                        <a:t>15 لیتر </a:t>
                      </a:r>
                      <a:endParaRPr lang="en-US" b="1" dirty="0">
                        <a:cs typeface="B Nazanin" pitchFamily="2" charset="-78"/>
                      </a:endParaRPr>
                    </a:p>
                  </a:txBody>
                  <a:tcPr/>
                </a:tc>
                <a:tc>
                  <a:txBody>
                    <a:bodyPr/>
                    <a:lstStyle/>
                    <a:p>
                      <a:pPr algn="r"/>
                      <a:r>
                        <a:rPr lang="fa-IR" b="1" dirty="0" smtClean="0">
                          <a:cs typeface="B Nazanin" pitchFamily="2" charset="-78"/>
                        </a:rPr>
                        <a:t>پخت و پز                                            13 لیتر </a:t>
                      </a:r>
                      <a:endParaRPr lang="en-US" b="1" dirty="0">
                        <a:cs typeface="B Nazanin" pitchFamily="2" charset="-78"/>
                      </a:endParaRPr>
                    </a:p>
                  </a:txBody>
                  <a:tcPr/>
                </a:tc>
              </a:tr>
              <a:tr h="533400">
                <a:tc>
                  <a:txBody>
                    <a:bodyPr/>
                    <a:lstStyle/>
                    <a:p>
                      <a:pPr algn="r"/>
                      <a:r>
                        <a:rPr lang="fa-IR" b="1" dirty="0" smtClean="0">
                          <a:cs typeface="B Nazanin" pitchFamily="2" charset="-78"/>
                        </a:rPr>
                        <a:t>18 لیتر بدون استفاده</a:t>
                      </a:r>
                      <a:r>
                        <a:rPr lang="fa-IR" b="1" baseline="0" dirty="0" smtClean="0">
                          <a:cs typeface="B Nazanin" pitchFamily="2" charset="-78"/>
                        </a:rPr>
                        <a:t> از ماشین ظرفشویی </a:t>
                      </a:r>
                      <a:endParaRPr lang="en-US" b="1" dirty="0">
                        <a:cs typeface="B Nazanin" pitchFamily="2" charset="-78"/>
                      </a:endParaRPr>
                    </a:p>
                  </a:txBody>
                  <a:tcPr/>
                </a:tc>
                <a:tc>
                  <a:txBody>
                    <a:bodyPr/>
                    <a:lstStyle/>
                    <a:p>
                      <a:pPr algn="r"/>
                      <a:r>
                        <a:rPr lang="fa-IR" b="1" dirty="0" smtClean="0">
                          <a:cs typeface="B Nazanin" pitchFamily="2" charset="-78"/>
                        </a:rPr>
                        <a:t>ظرفشویی</a:t>
                      </a:r>
                      <a:r>
                        <a:rPr lang="fa-IR" b="1" baseline="0" dirty="0" smtClean="0">
                          <a:cs typeface="B Nazanin" pitchFamily="2" charset="-78"/>
                        </a:rPr>
                        <a:t>                                            13 لیتر </a:t>
                      </a:r>
                      <a:endParaRPr lang="en-US" b="1" dirty="0">
                        <a:cs typeface="B Nazanin" pitchFamily="2" charset="-78"/>
                      </a:endParaRPr>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u="sng" dirty="0" smtClean="0"/>
              <a:t>حوزه های ”دفتر سبز“</a:t>
            </a:r>
            <a:endParaRPr lang="en-US" b="1" u="sng" dirty="0"/>
          </a:p>
        </p:txBody>
      </p:sp>
      <p:sp>
        <p:nvSpPr>
          <p:cNvPr id="3" name="Content Placeholder 2"/>
          <p:cNvSpPr>
            <a:spLocks noGrp="1"/>
          </p:cNvSpPr>
          <p:nvPr>
            <p:ph idx="1"/>
          </p:nvPr>
        </p:nvSpPr>
        <p:spPr>
          <a:xfrm>
            <a:off x="3581400" y="1600200"/>
            <a:ext cx="5105400" cy="4525963"/>
          </a:xfrm>
        </p:spPr>
        <p:txBody>
          <a:bodyPr>
            <a:normAutofit lnSpcReduction="10000"/>
          </a:bodyPr>
          <a:lstStyle/>
          <a:p>
            <a:pPr>
              <a:buNone/>
            </a:pPr>
            <a:r>
              <a:rPr lang="fa-IR" dirty="0" smtClean="0"/>
              <a:t>3- </a:t>
            </a:r>
            <a:r>
              <a:rPr lang="fa-IR" b="1" dirty="0" smtClean="0">
                <a:solidFill>
                  <a:srgbClr val="FF0000"/>
                </a:solidFill>
              </a:rPr>
              <a:t>زباله های دفتر</a:t>
            </a:r>
          </a:p>
          <a:p>
            <a:pPr>
              <a:buNone/>
            </a:pPr>
            <a:r>
              <a:rPr lang="fa-IR" dirty="0" smtClean="0"/>
              <a:t>3-1 </a:t>
            </a:r>
            <a:r>
              <a:rPr lang="fa-IR" b="1" dirty="0" smtClean="0"/>
              <a:t>سیستم مدیریت و ممیزی پسماند</a:t>
            </a:r>
            <a:endParaRPr lang="en-US" dirty="0" smtClean="0"/>
          </a:p>
          <a:p>
            <a:pPr>
              <a:buNone/>
            </a:pPr>
            <a:r>
              <a:rPr lang="fa-IR" dirty="0" smtClean="0"/>
              <a:t>3-2 </a:t>
            </a:r>
            <a:r>
              <a:rPr lang="fa-IR" b="1" dirty="0" smtClean="0"/>
              <a:t>کاهش زباله</a:t>
            </a:r>
            <a:endParaRPr lang="en-US" b="1" dirty="0" smtClean="0"/>
          </a:p>
          <a:p>
            <a:pPr>
              <a:buNone/>
            </a:pPr>
            <a:r>
              <a:rPr lang="fa-IR" dirty="0" smtClean="0"/>
              <a:t>3-3 </a:t>
            </a:r>
            <a:r>
              <a:rPr lang="fa-IR" b="1" dirty="0" smtClean="0"/>
              <a:t>تفکیک زباله </a:t>
            </a:r>
            <a:endParaRPr lang="en-US" dirty="0" smtClean="0"/>
          </a:p>
          <a:p>
            <a:pPr>
              <a:buNone/>
            </a:pPr>
            <a:r>
              <a:rPr lang="fa-IR" dirty="0" smtClean="0"/>
              <a:t>3-4 </a:t>
            </a:r>
            <a:r>
              <a:rPr lang="fa-IR" b="1" dirty="0" smtClean="0"/>
              <a:t>پسماندهای غیرقابل بازیافت </a:t>
            </a:r>
            <a:endParaRPr lang="en-US" dirty="0" smtClean="0"/>
          </a:p>
          <a:p>
            <a:pPr>
              <a:buNone/>
            </a:pPr>
            <a:r>
              <a:rPr lang="fa-IR" dirty="0" smtClean="0"/>
              <a:t>3-5 </a:t>
            </a:r>
            <a:r>
              <a:rPr lang="fa-IR" b="1" dirty="0" smtClean="0"/>
              <a:t>آشپزخانه/ آبدارخانه</a:t>
            </a:r>
            <a:endParaRPr lang="en-US" dirty="0" smtClean="0"/>
          </a:p>
          <a:p>
            <a:pPr>
              <a:buNone/>
            </a:pPr>
            <a:r>
              <a:rPr lang="fa-IR" dirty="0" smtClean="0"/>
              <a:t>3-6</a:t>
            </a:r>
            <a:r>
              <a:rPr lang="fa-IR" b="1" dirty="0" smtClean="0"/>
              <a:t>کاهش اثرات زیست محیطی </a:t>
            </a:r>
            <a:r>
              <a:rPr lang="fa-IR" dirty="0" smtClean="0"/>
              <a:t> </a:t>
            </a:r>
            <a:endParaRPr lang="en-US" dirty="0" smtClean="0"/>
          </a:p>
          <a:p>
            <a:pPr>
              <a:buNone/>
            </a:pPr>
            <a:r>
              <a:rPr lang="fa-IR" dirty="0" smtClean="0"/>
              <a:t>3-7 </a:t>
            </a:r>
            <a:r>
              <a:rPr lang="fa-IR" b="1" dirty="0" smtClean="0"/>
              <a:t>اقدامات فرهنگی</a:t>
            </a:r>
            <a:endParaRPr lang="en-US" dirty="0" smtClean="0"/>
          </a:p>
        </p:txBody>
      </p:sp>
      <p:pic>
        <p:nvPicPr>
          <p:cNvPr id="72706" name="Picture 2" descr="http://d2.yimg.com/sr/img/1/a7e511cb-aad7-3bc3-b302-7e8a5dd7c2b5"/>
          <p:cNvPicPr>
            <a:picLocks noChangeAspect="1" noChangeArrowheads="1"/>
          </p:cNvPicPr>
          <p:nvPr/>
        </p:nvPicPr>
        <p:blipFill>
          <a:blip r:embed="rId2" cstate="print"/>
          <a:srcRect/>
          <a:stretch>
            <a:fillRect/>
          </a:stretch>
        </p:blipFill>
        <p:spPr bwMode="auto">
          <a:xfrm>
            <a:off x="838200" y="381000"/>
            <a:ext cx="2133599" cy="3200400"/>
          </a:xfrm>
          <a:prstGeom prst="rect">
            <a:avLst/>
          </a:prstGeom>
          <a:noFill/>
        </p:spPr>
      </p:pic>
      <p:pic>
        <p:nvPicPr>
          <p:cNvPr id="72708" name="Picture 4" descr="http://ts4.mm.bing.net/th?id=H.4832341759690155&amp;pid=15.1"/>
          <p:cNvPicPr>
            <a:picLocks noChangeAspect="1" noChangeArrowheads="1"/>
          </p:cNvPicPr>
          <p:nvPr/>
        </p:nvPicPr>
        <p:blipFill>
          <a:blip r:embed="rId3" cstate="print"/>
          <a:srcRect/>
          <a:stretch>
            <a:fillRect/>
          </a:stretch>
        </p:blipFill>
        <p:spPr bwMode="auto">
          <a:xfrm>
            <a:off x="304800" y="3962400"/>
            <a:ext cx="3657600" cy="24384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u="sng" dirty="0" smtClean="0"/>
              <a:t>حوزه های ”دفتر سبز“</a:t>
            </a:r>
            <a:endParaRPr lang="en-US" b="1" u="sng" dirty="0"/>
          </a:p>
        </p:txBody>
      </p:sp>
      <p:sp>
        <p:nvSpPr>
          <p:cNvPr id="3" name="Content Placeholder 2"/>
          <p:cNvSpPr>
            <a:spLocks noGrp="1"/>
          </p:cNvSpPr>
          <p:nvPr>
            <p:ph idx="1"/>
          </p:nvPr>
        </p:nvSpPr>
        <p:spPr>
          <a:xfrm>
            <a:off x="4724400" y="1600200"/>
            <a:ext cx="3962400" cy="4525963"/>
          </a:xfrm>
        </p:spPr>
        <p:txBody>
          <a:bodyPr>
            <a:normAutofit/>
          </a:bodyPr>
          <a:lstStyle/>
          <a:p>
            <a:pPr>
              <a:buNone/>
            </a:pPr>
            <a:r>
              <a:rPr lang="fa-IR" dirty="0" smtClean="0"/>
              <a:t>4- </a:t>
            </a:r>
            <a:r>
              <a:rPr lang="fa-IR" b="1" dirty="0" smtClean="0">
                <a:solidFill>
                  <a:srgbClr val="FF0000"/>
                </a:solidFill>
              </a:rPr>
              <a:t>خرید</a:t>
            </a:r>
          </a:p>
          <a:p>
            <a:pPr>
              <a:buNone/>
            </a:pPr>
            <a:r>
              <a:rPr lang="fa-IR" dirty="0" smtClean="0"/>
              <a:t>4-1  اقدامات عمومی مدیریت</a:t>
            </a:r>
            <a:endParaRPr lang="en-US" dirty="0" smtClean="0"/>
          </a:p>
          <a:p>
            <a:pPr>
              <a:buNone/>
            </a:pPr>
            <a:r>
              <a:rPr lang="fa-IR" dirty="0" smtClean="0"/>
              <a:t>4-2 خرید آشپزخانه</a:t>
            </a:r>
          </a:p>
          <a:p>
            <a:pPr>
              <a:buNone/>
            </a:pPr>
            <a:r>
              <a:rPr lang="fa-IR" dirty="0" smtClean="0"/>
              <a:t>4-3خرید رختشوی خانه</a:t>
            </a:r>
          </a:p>
          <a:p>
            <a:pPr>
              <a:buNone/>
            </a:pPr>
            <a:r>
              <a:rPr lang="fa-IR" dirty="0" smtClean="0"/>
              <a:t>4-4 خرید برای باغ/فضای سبز</a:t>
            </a:r>
          </a:p>
          <a:p>
            <a:pPr>
              <a:buNone/>
            </a:pPr>
            <a:r>
              <a:rPr lang="fa-IR" dirty="0" smtClean="0"/>
              <a:t>4-5 فروشگاه / شرکت تعاونی</a:t>
            </a:r>
          </a:p>
          <a:p>
            <a:pPr>
              <a:buNone/>
            </a:pPr>
            <a:r>
              <a:rPr lang="fa-IR" dirty="0" smtClean="0"/>
              <a:t>4-6 اقدامات فرهنگی </a:t>
            </a:r>
          </a:p>
          <a:p>
            <a:pPr>
              <a:buNone/>
            </a:pPr>
            <a:endParaRPr lang="en-US" dirty="0"/>
          </a:p>
        </p:txBody>
      </p:sp>
      <p:sp>
        <p:nvSpPr>
          <p:cNvPr id="5" name="Rectangle 4"/>
          <p:cNvSpPr/>
          <p:nvPr/>
        </p:nvSpPr>
        <p:spPr>
          <a:xfrm>
            <a:off x="609600" y="5410200"/>
            <a:ext cx="23622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38200" y="1905001"/>
            <a:ext cx="3886200" cy="1477328"/>
          </a:xfrm>
          <a:prstGeom prst="rect">
            <a:avLst/>
          </a:prstGeom>
          <a:noFill/>
        </p:spPr>
        <p:txBody>
          <a:bodyPr wrap="square" rtlCol="0">
            <a:spAutoFit/>
          </a:bodyPr>
          <a:lstStyle/>
          <a:p>
            <a:pPr algn="r" rtl="1">
              <a:buFont typeface="Wingdings" pitchFamily="2" charset="2"/>
              <a:buChar char="q"/>
            </a:pPr>
            <a:r>
              <a:rPr lang="fa-IR" b="1" dirty="0" smtClean="0">
                <a:cs typeface="B Nazanin" pitchFamily="2" charset="-78"/>
              </a:rPr>
              <a:t>ملزومات اداری</a:t>
            </a:r>
          </a:p>
          <a:p>
            <a:pPr algn="r" rtl="1">
              <a:buFont typeface="Wingdings" pitchFamily="2" charset="2"/>
              <a:buChar char="q"/>
            </a:pPr>
            <a:r>
              <a:rPr lang="fa-IR" b="1" dirty="0" smtClean="0">
                <a:cs typeface="B Nazanin" pitchFamily="2" charset="-78"/>
              </a:rPr>
              <a:t>چاپگر، فتوکپی و کامپیوتر</a:t>
            </a:r>
          </a:p>
          <a:p>
            <a:pPr algn="r" rtl="1">
              <a:buFont typeface="Wingdings" pitchFamily="2" charset="2"/>
              <a:buChar char="q"/>
            </a:pPr>
            <a:r>
              <a:rPr lang="fa-IR" b="1" dirty="0" smtClean="0">
                <a:cs typeface="B Nazanin" pitchFamily="2" charset="-78"/>
              </a:rPr>
              <a:t>کاغذ</a:t>
            </a:r>
          </a:p>
          <a:p>
            <a:pPr algn="r" rtl="1">
              <a:buFont typeface="Wingdings" pitchFamily="2" charset="2"/>
              <a:buChar char="q"/>
            </a:pPr>
            <a:r>
              <a:rPr lang="fa-IR" b="1" dirty="0" smtClean="0">
                <a:cs typeface="B Nazanin" pitchFamily="2" charset="-78"/>
              </a:rPr>
              <a:t>کاترینگ و نظافت</a:t>
            </a:r>
          </a:p>
          <a:p>
            <a:pPr algn="r" rtl="1">
              <a:buFont typeface="Wingdings" pitchFamily="2" charset="2"/>
              <a:buChar char="q"/>
            </a:pPr>
            <a:r>
              <a:rPr lang="fa-IR" b="1" dirty="0" smtClean="0">
                <a:cs typeface="B Nazanin" pitchFamily="2" charset="-78"/>
              </a:rPr>
              <a:t>چاپ</a:t>
            </a:r>
          </a:p>
        </p:txBody>
      </p:sp>
      <p:pic>
        <p:nvPicPr>
          <p:cNvPr id="71682" name="Picture 2" descr="http://ts1.mm.bing.net/th?id=H.5005523382044456&amp;pid=15.1"/>
          <p:cNvPicPr>
            <a:picLocks noChangeAspect="1" noChangeArrowheads="1"/>
          </p:cNvPicPr>
          <p:nvPr/>
        </p:nvPicPr>
        <p:blipFill>
          <a:blip r:embed="rId2" cstate="print"/>
          <a:srcRect/>
          <a:stretch>
            <a:fillRect/>
          </a:stretch>
        </p:blipFill>
        <p:spPr bwMode="auto">
          <a:xfrm>
            <a:off x="838200" y="3200400"/>
            <a:ext cx="3124200" cy="31242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u="sng" dirty="0" smtClean="0"/>
              <a:t>حوزه های ”دفتر سبز“</a:t>
            </a:r>
            <a:endParaRPr lang="en-US" b="1" u="sng" dirty="0"/>
          </a:p>
        </p:txBody>
      </p:sp>
      <p:sp>
        <p:nvSpPr>
          <p:cNvPr id="3" name="Content Placeholder 2"/>
          <p:cNvSpPr>
            <a:spLocks noGrp="1"/>
          </p:cNvSpPr>
          <p:nvPr>
            <p:ph idx="1"/>
          </p:nvPr>
        </p:nvSpPr>
        <p:spPr>
          <a:xfrm>
            <a:off x="4038600" y="1600200"/>
            <a:ext cx="4648200" cy="4525963"/>
          </a:xfrm>
        </p:spPr>
        <p:txBody>
          <a:bodyPr>
            <a:normAutofit/>
          </a:bodyPr>
          <a:lstStyle/>
          <a:p>
            <a:pPr>
              <a:buNone/>
            </a:pPr>
            <a:r>
              <a:rPr lang="fa-IR" dirty="0" smtClean="0"/>
              <a:t>5- </a:t>
            </a:r>
            <a:r>
              <a:rPr lang="fa-IR" b="1" dirty="0" smtClean="0">
                <a:solidFill>
                  <a:srgbClr val="FF0000"/>
                </a:solidFill>
              </a:rPr>
              <a:t>تدارکات</a:t>
            </a:r>
          </a:p>
          <a:p>
            <a:pPr>
              <a:buNone/>
            </a:pPr>
            <a:r>
              <a:rPr lang="fa-IR" dirty="0" smtClean="0"/>
              <a:t>5-1 </a:t>
            </a:r>
            <a:r>
              <a:rPr lang="fa-IR" b="1" dirty="0" smtClean="0"/>
              <a:t>تحویل گرفتن کالا</a:t>
            </a:r>
            <a:endParaRPr lang="en-US" dirty="0" smtClean="0"/>
          </a:p>
          <a:p>
            <a:pPr>
              <a:buNone/>
            </a:pPr>
            <a:r>
              <a:rPr lang="fa-IR" dirty="0" smtClean="0"/>
              <a:t>5-2 </a:t>
            </a:r>
            <a:r>
              <a:rPr lang="fa-IR" b="1" dirty="0" smtClean="0"/>
              <a:t>مدیریت انبار</a:t>
            </a:r>
            <a:endParaRPr lang="fa-IR" dirty="0" smtClean="0"/>
          </a:p>
          <a:p>
            <a:pPr>
              <a:buNone/>
            </a:pPr>
            <a:r>
              <a:rPr lang="fa-IR" b="1" dirty="0" smtClean="0"/>
              <a:t>5-3مواد شیمیایی و پر خطر</a:t>
            </a:r>
          </a:p>
          <a:p>
            <a:pPr>
              <a:buNone/>
            </a:pPr>
            <a:r>
              <a:rPr lang="fa-IR" b="1" dirty="0" smtClean="0"/>
              <a:t>5-4ضایعات و نشت</a:t>
            </a:r>
          </a:p>
          <a:p>
            <a:pPr>
              <a:buNone/>
            </a:pPr>
            <a:r>
              <a:rPr lang="fa-IR" b="1" dirty="0" smtClean="0"/>
              <a:t>5-5اقدامات فرهنگی</a:t>
            </a:r>
            <a:endParaRPr lang="en-US" dirty="0"/>
          </a:p>
        </p:txBody>
      </p:sp>
      <p:pic>
        <p:nvPicPr>
          <p:cNvPr id="70658" name="Picture 2" descr="http://ts3.mm.bing.net/th?id=H.4738178884568614&amp;pid=15.1"/>
          <p:cNvPicPr>
            <a:picLocks noChangeAspect="1" noChangeArrowheads="1"/>
          </p:cNvPicPr>
          <p:nvPr/>
        </p:nvPicPr>
        <p:blipFill>
          <a:blip r:embed="rId2" cstate="print"/>
          <a:srcRect/>
          <a:stretch>
            <a:fillRect/>
          </a:stretch>
        </p:blipFill>
        <p:spPr bwMode="auto">
          <a:xfrm>
            <a:off x="381000" y="1447800"/>
            <a:ext cx="4286250" cy="4191001"/>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u="sng" dirty="0" smtClean="0"/>
              <a:t>حوزه های ”دفتر سبز“</a:t>
            </a:r>
            <a:endParaRPr lang="en-US" b="1" u="sng" dirty="0"/>
          </a:p>
        </p:txBody>
      </p:sp>
      <p:sp>
        <p:nvSpPr>
          <p:cNvPr id="3" name="Content Placeholder 2"/>
          <p:cNvSpPr>
            <a:spLocks noGrp="1"/>
          </p:cNvSpPr>
          <p:nvPr>
            <p:ph idx="1"/>
          </p:nvPr>
        </p:nvSpPr>
        <p:spPr>
          <a:xfrm>
            <a:off x="3657600" y="1600200"/>
            <a:ext cx="5029200" cy="4525963"/>
          </a:xfrm>
        </p:spPr>
        <p:txBody>
          <a:bodyPr>
            <a:normAutofit/>
          </a:bodyPr>
          <a:lstStyle/>
          <a:p>
            <a:pPr>
              <a:buNone/>
            </a:pPr>
            <a:r>
              <a:rPr lang="fa-IR" dirty="0" smtClean="0"/>
              <a:t>6- </a:t>
            </a:r>
            <a:r>
              <a:rPr lang="fa-IR" b="1" dirty="0" smtClean="0">
                <a:solidFill>
                  <a:srgbClr val="FF0000"/>
                </a:solidFill>
              </a:rPr>
              <a:t>کاغذ</a:t>
            </a:r>
          </a:p>
          <a:p>
            <a:pPr>
              <a:buNone/>
            </a:pPr>
            <a:r>
              <a:rPr lang="fa-IR" dirty="0" smtClean="0"/>
              <a:t>6-1</a:t>
            </a:r>
            <a:r>
              <a:rPr lang="fa-IR" b="1" dirty="0" smtClean="0"/>
              <a:t>شناسایی میزان مصرف کاغذ</a:t>
            </a:r>
          </a:p>
          <a:p>
            <a:pPr>
              <a:buNone/>
            </a:pPr>
            <a:r>
              <a:rPr lang="fa-IR" b="1" dirty="0" smtClean="0"/>
              <a:t>6-2بهبود سیستم مصرف کاغذ </a:t>
            </a:r>
          </a:p>
          <a:p>
            <a:pPr>
              <a:buNone/>
            </a:pPr>
            <a:r>
              <a:rPr lang="fa-IR" b="1" dirty="0" smtClean="0"/>
              <a:t>6-3</a:t>
            </a:r>
            <a:r>
              <a:rPr lang="ar-SA" b="1" dirty="0" smtClean="0"/>
              <a:t>اقدامات فرهنگی</a:t>
            </a:r>
            <a:endParaRPr lang="en-US" dirty="0"/>
          </a:p>
        </p:txBody>
      </p:sp>
      <p:sp>
        <p:nvSpPr>
          <p:cNvPr id="6" name="Rectangle 5"/>
          <p:cNvSpPr/>
          <p:nvPr/>
        </p:nvSpPr>
        <p:spPr>
          <a:xfrm>
            <a:off x="304800" y="2362200"/>
            <a:ext cx="2438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634" name="Picture 2" descr="http://dailypracticeblog.com/wp-content/uploads/2011/11/paper.jpg"/>
          <p:cNvPicPr>
            <a:picLocks noChangeAspect="1" noChangeArrowheads="1"/>
          </p:cNvPicPr>
          <p:nvPr/>
        </p:nvPicPr>
        <p:blipFill>
          <a:blip r:embed="rId2" cstate="print"/>
          <a:srcRect/>
          <a:stretch>
            <a:fillRect/>
          </a:stretch>
        </p:blipFill>
        <p:spPr bwMode="auto">
          <a:xfrm>
            <a:off x="1135528" y="838201"/>
            <a:ext cx="2058235" cy="2743200"/>
          </a:xfrm>
          <a:prstGeom prst="rect">
            <a:avLst/>
          </a:prstGeom>
          <a:noFill/>
        </p:spPr>
      </p:pic>
      <p:pic>
        <p:nvPicPr>
          <p:cNvPr id="69636" name="Picture 4" descr="http://www.gettingorganizedmagazine.com/wp-content/uploads/2012/09/paper-flying.jpg"/>
          <p:cNvPicPr>
            <a:picLocks noChangeAspect="1" noChangeArrowheads="1"/>
          </p:cNvPicPr>
          <p:nvPr/>
        </p:nvPicPr>
        <p:blipFill>
          <a:blip r:embed="rId3" cstate="print"/>
          <a:srcRect/>
          <a:stretch>
            <a:fillRect/>
          </a:stretch>
        </p:blipFill>
        <p:spPr bwMode="auto">
          <a:xfrm>
            <a:off x="990600" y="3429000"/>
            <a:ext cx="2744870" cy="3242323"/>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u="sng" dirty="0" smtClean="0"/>
              <a:t>حوزه های ”دفتر سبز“</a:t>
            </a:r>
            <a:endParaRPr lang="en-US" b="1" u="sng" dirty="0"/>
          </a:p>
        </p:txBody>
      </p:sp>
      <p:sp>
        <p:nvSpPr>
          <p:cNvPr id="3" name="Content Placeholder 2"/>
          <p:cNvSpPr>
            <a:spLocks noGrp="1"/>
          </p:cNvSpPr>
          <p:nvPr>
            <p:ph idx="1"/>
          </p:nvPr>
        </p:nvSpPr>
        <p:spPr>
          <a:xfrm>
            <a:off x="5029200" y="1600200"/>
            <a:ext cx="3657600" cy="4525963"/>
          </a:xfrm>
        </p:spPr>
        <p:txBody>
          <a:bodyPr>
            <a:normAutofit/>
          </a:bodyPr>
          <a:lstStyle/>
          <a:p>
            <a:pPr>
              <a:buNone/>
            </a:pPr>
            <a:r>
              <a:rPr lang="fa-IR" dirty="0" smtClean="0"/>
              <a:t>7- </a:t>
            </a:r>
            <a:r>
              <a:rPr lang="fa-IR" b="1" dirty="0" smtClean="0">
                <a:solidFill>
                  <a:srgbClr val="FF0000"/>
                </a:solidFill>
              </a:rPr>
              <a:t>حمل و نقل</a:t>
            </a:r>
          </a:p>
          <a:p>
            <a:pPr>
              <a:buNone/>
            </a:pPr>
            <a:r>
              <a:rPr lang="fa-IR" dirty="0" smtClean="0"/>
              <a:t>7-1 </a:t>
            </a:r>
            <a:r>
              <a:rPr lang="fa-IR" b="1" dirty="0" smtClean="0"/>
              <a:t>مدیریت حمل و نقل</a:t>
            </a:r>
            <a:endParaRPr lang="fa-IR" dirty="0" smtClean="0"/>
          </a:p>
          <a:p>
            <a:endParaRPr lang="fa-IR" dirty="0" smtClean="0"/>
          </a:p>
          <a:p>
            <a:endParaRPr lang="fa-IR" dirty="0" smtClean="0"/>
          </a:p>
          <a:p>
            <a:endParaRPr lang="fa-IR" dirty="0" smtClean="0"/>
          </a:p>
          <a:p>
            <a:endParaRPr lang="fa-IR" dirty="0" smtClean="0"/>
          </a:p>
          <a:p>
            <a:endParaRPr lang="en-US" dirty="0"/>
          </a:p>
        </p:txBody>
      </p:sp>
      <p:pic>
        <p:nvPicPr>
          <p:cNvPr id="68610" name="Picture 2" descr="http://ts3.mm.bing.net/th?id=H.4783821501890762&amp;pid=15.1"/>
          <p:cNvPicPr>
            <a:picLocks noChangeAspect="1" noChangeArrowheads="1"/>
          </p:cNvPicPr>
          <p:nvPr/>
        </p:nvPicPr>
        <p:blipFill>
          <a:blip r:embed="rId2" cstate="print"/>
          <a:srcRect/>
          <a:stretch>
            <a:fillRect/>
          </a:stretch>
        </p:blipFill>
        <p:spPr bwMode="auto">
          <a:xfrm>
            <a:off x="457200" y="685800"/>
            <a:ext cx="2844800" cy="2133600"/>
          </a:xfrm>
          <a:prstGeom prst="rect">
            <a:avLst/>
          </a:prstGeom>
          <a:noFill/>
        </p:spPr>
      </p:pic>
      <p:pic>
        <p:nvPicPr>
          <p:cNvPr id="68612" name="Picture 4" descr="http://ts2.mm.bing.net/th?id=H.4936017937433149&amp;pid=15.1"/>
          <p:cNvPicPr>
            <a:picLocks noChangeAspect="1" noChangeArrowheads="1"/>
          </p:cNvPicPr>
          <p:nvPr/>
        </p:nvPicPr>
        <p:blipFill>
          <a:blip r:embed="rId3" cstate="print"/>
          <a:srcRect/>
          <a:stretch>
            <a:fillRect/>
          </a:stretch>
        </p:blipFill>
        <p:spPr bwMode="auto">
          <a:xfrm>
            <a:off x="457200" y="2971800"/>
            <a:ext cx="2743200" cy="2057400"/>
          </a:xfrm>
          <a:prstGeom prst="rect">
            <a:avLst/>
          </a:prstGeom>
          <a:noFill/>
        </p:spPr>
      </p:pic>
      <p:pic>
        <p:nvPicPr>
          <p:cNvPr id="68616" name="Picture 8" descr="http://ts4.mm.bing.net/th?id=H.4586214378375591&amp;pid=15.1"/>
          <p:cNvPicPr>
            <a:picLocks noChangeAspect="1" noChangeArrowheads="1"/>
          </p:cNvPicPr>
          <p:nvPr/>
        </p:nvPicPr>
        <p:blipFill>
          <a:blip r:embed="rId4" cstate="print"/>
          <a:srcRect/>
          <a:stretch>
            <a:fillRect/>
          </a:stretch>
        </p:blipFill>
        <p:spPr bwMode="auto">
          <a:xfrm>
            <a:off x="4572000" y="3276600"/>
            <a:ext cx="3540258" cy="2102722"/>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u="sng" dirty="0" smtClean="0"/>
              <a:t>حوزه های ”دفتر سبز“</a:t>
            </a:r>
            <a:endParaRPr lang="en-US" b="1" u="sng" dirty="0"/>
          </a:p>
        </p:txBody>
      </p:sp>
      <p:sp>
        <p:nvSpPr>
          <p:cNvPr id="3" name="Content Placeholder 2"/>
          <p:cNvSpPr>
            <a:spLocks noGrp="1"/>
          </p:cNvSpPr>
          <p:nvPr>
            <p:ph idx="1"/>
          </p:nvPr>
        </p:nvSpPr>
        <p:spPr>
          <a:xfrm>
            <a:off x="2590800" y="1600200"/>
            <a:ext cx="6096000" cy="4525963"/>
          </a:xfrm>
        </p:spPr>
        <p:txBody>
          <a:bodyPr>
            <a:normAutofit/>
          </a:bodyPr>
          <a:lstStyle/>
          <a:p>
            <a:pPr>
              <a:buNone/>
            </a:pPr>
            <a:r>
              <a:rPr lang="fa-IR" dirty="0" smtClean="0"/>
              <a:t>8- </a:t>
            </a:r>
            <a:r>
              <a:rPr lang="fa-IR" b="1" dirty="0" smtClean="0">
                <a:solidFill>
                  <a:srgbClr val="FF0000"/>
                </a:solidFill>
              </a:rPr>
              <a:t>صدا</a:t>
            </a:r>
          </a:p>
          <a:p>
            <a:pPr>
              <a:buNone/>
            </a:pPr>
            <a:r>
              <a:rPr lang="fa-IR" dirty="0" smtClean="0"/>
              <a:t>8-1 </a:t>
            </a:r>
            <a:r>
              <a:rPr lang="fa-IR" b="1" dirty="0" smtClean="0"/>
              <a:t>پایش میزان صدا</a:t>
            </a:r>
          </a:p>
          <a:p>
            <a:pPr>
              <a:buNone/>
            </a:pPr>
            <a:r>
              <a:rPr lang="fa-IR" b="1" dirty="0" smtClean="0"/>
              <a:t>8-2 جلوگیری از ایجاد صداهای مزاحم</a:t>
            </a:r>
          </a:p>
          <a:p>
            <a:pPr>
              <a:buNone/>
            </a:pPr>
            <a:r>
              <a:rPr lang="fa-IR" b="1" dirty="0" smtClean="0"/>
              <a:t>8-3 حفاظت از کارکنان</a:t>
            </a:r>
            <a:endParaRPr lang="fa-IR" dirty="0" smtClean="0"/>
          </a:p>
          <a:p>
            <a:endParaRPr lang="fa-IR" dirty="0" smtClean="0"/>
          </a:p>
          <a:p>
            <a:endParaRPr lang="fa-IR" dirty="0" smtClean="0"/>
          </a:p>
          <a:p>
            <a:endParaRPr lang="fa-IR" dirty="0" smtClean="0"/>
          </a:p>
          <a:p>
            <a:endParaRPr lang="fa-IR" dirty="0" smtClean="0"/>
          </a:p>
          <a:p>
            <a:endParaRPr lang="en-US" dirty="0"/>
          </a:p>
        </p:txBody>
      </p:sp>
      <p:pic>
        <p:nvPicPr>
          <p:cNvPr id="67586" name="Picture 2" descr="http://upload.wikimedia.org/wikipedia/commons/f/f1/Voice_waveform_and_spectrum.png"/>
          <p:cNvPicPr>
            <a:picLocks noChangeAspect="1" noChangeArrowheads="1"/>
          </p:cNvPicPr>
          <p:nvPr/>
        </p:nvPicPr>
        <p:blipFill>
          <a:blip r:embed="rId2" cstate="print"/>
          <a:srcRect/>
          <a:stretch>
            <a:fillRect/>
          </a:stretch>
        </p:blipFill>
        <p:spPr bwMode="auto">
          <a:xfrm>
            <a:off x="152400" y="3962400"/>
            <a:ext cx="5768139" cy="2305050"/>
          </a:xfrm>
          <a:prstGeom prst="rect">
            <a:avLst/>
          </a:prstGeom>
          <a:noFill/>
        </p:spPr>
      </p:pic>
      <p:pic>
        <p:nvPicPr>
          <p:cNvPr id="67588" name="Picture 4" descr="http://acommunityvoice.com/web_images/acv_logo.jpg"/>
          <p:cNvPicPr>
            <a:picLocks noChangeAspect="1" noChangeArrowheads="1"/>
          </p:cNvPicPr>
          <p:nvPr/>
        </p:nvPicPr>
        <p:blipFill>
          <a:blip r:embed="rId3" cstate="print"/>
          <a:srcRect/>
          <a:stretch>
            <a:fillRect/>
          </a:stretch>
        </p:blipFill>
        <p:spPr bwMode="auto">
          <a:xfrm>
            <a:off x="685800" y="1066800"/>
            <a:ext cx="2934726" cy="2398721"/>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u="sng" dirty="0" smtClean="0"/>
              <a:t>حوزه های ”دفتر سبز“</a:t>
            </a:r>
            <a:endParaRPr lang="en-US" b="1" u="sng" dirty="0"/>
          </a:p>
        </p:txBody>
      </p:sp>
      <p:sp>
        <p:nvSpPr>
          <p:cNvPr id="3" name="Content Placeholder 2"/>
          <p:cNvSpPr>
            <a:spLocks noGrp="1"/>
          </p:cNvSpPr>
          <p:nvPr>
            <p:ph idx="1"/>
          </p:nvPr>
        </p:nvSpPr>
        <p:spPr>
          <a:xfrm>
            <a:off x="2590800" y="1600200"/>
            <a:ext cx="6096000" cy="4525963"/>
          </a:xfrm>
        </p:spPr>
        <p:txBody>
          <a:bodyPr>
            <a:normAutofit/>
          </a:bodyPr>
          <a:lstStyle/>
          <a:p>
            <a:pPr>
              <a:buNone/>
            </a:pPr>
            <a:r>
              <a:rPr lang="fa-IR" dirty="0" smtClean="0"/>
              <a:t>9- </a:t>
            </a:r>
            <a:r>
              <a:rPr lang="fa-IR" b="1" dirty="0" smtClean="0">
                <a:solidFill>
                  <a:srgbClr val="FF0000"/>
                </a:solidFill>
              </a:rPr>
              <a:t>هوا</a:t>
            </a:r>
          </a:p>
          <a:p>
            <a:pPr>
              <a:buNone/>
            </a:pPr>
            <a:r>
              <a:rPr lang="fa-IR" dirty="0" smtClean="0"/>
              <a:t>9-1 </a:t>
            </a:r>
            <a:r>
              <a:rPr lang="fa-IR" b="1" dirty="0" smtClean="0"/>
              <a:t>پایش کیفیت هوا</a:t>
            </a:r>
          </a:p>
          <a:p>
            <a:pPr>
              <a:buNone/>
            </a:pPr>
            <a:r>
              <a:rPr lang="fa-IR" b="1" dirty="0" smtClean="0"/>
              <a:t>9-2 کیفیت هوای داخلی </a:t>
            </a:r>
          </a:p>
          <a:p>
            <a:pPr>
              <a:buNone/>
            </a:pPr>
            <a:r>
              <a:rPr lang="fa-IR" b="1" dirty="0" smtClean="0"/>
              <a:t>9-3 کیفیت هوای بیرونی دفتر</a:t>
            </a:r>
          </a:p>
          <a:p>
            <a:pPr>
              <a:buNone/>
            </a:pPr>
            <a:r>
              <a:rPr lang="fa-IR" b="1" dirty="0" smtClean="0"/>
              <a:t>9-4 مواد آلرژی‏زا </a:t>
            </a:r>
            <a:endParaRPr lang="fa-IR" dirty="0" smtClean="0"/>
          </a:p>
          <a:p>
            <a:endParaRPr lang="fa-IR" dirty="0" smtClean="0"/>
          </a:p>
          <a:p>
            <a:endParaRPr lang="fa-IR" dirty="0" smtClean="0"/>
          </a:p>
          <a:p>
            <a:endParaRPr lang="fa-IR" dirty="0" smtClean="0"/>
          </a:p>
          <a:p>
            <a:endParaRPr lang="fa-IR" dirty="0" smtClean="0"/>
          </a:p>
          <a:p>
            <a:endParaRPr lang="en-US" dirty="0"/>
          </a:p>
        </p:txBody>
      </p:sp>
      <p:pic>
        <p:nvPicPr>
          <p:cNvPr id="66562" name="Picture 2" descr="http://www.theairquality.com/wp-content/uploads/2010/04/Clean-Air-in-hands-1.jpg"/>
          <p:cNvPicPr>
            <a:picLocks noChangeAspect="1" noChangeArrowheads="1"/>
          </p:cNvPicPr>
          <p:nvPr/>
        </p:nvPicPr>
        <p:blipFill>
          <a:blip r:embed="rId2" cstate="print"/>
          <a:srcRect/>
          <a:stretch>
            <a:fillRect/>
          </a:stretch>
        </p:blipFill>
        <p:spPr bwMode="auto">
          <a:xfrm>
            <a:off x="609600" y="3048000"/>
            <a:ext cx="2733675" cy="2733676"/>
          </a:xfrm>
          <a:prstGeom prst="rect">
            <a:avLst/>
          </a:prstGeom>
          <a:noFill/>
        </p:spPr>
      </p:pic>
      <p:pic>
        <p:nvPicPr>
          <p:cNvPr id="66564" name="Picture 4" descr="http://image.made-in-china.com/2f0j00fvtaQJIqgsbB/Air-Conditioner-Thermostat-AC813-.jpg"/>
          <p:cNvPicPr>
            <a:picLocks noChangeAspect="1" noChangeArrowheads="1"/>
          </p:cNvPicPr>
          <p:nvPr/>
        </p:nvPicPr>
        <p:blipFill>
          <a:blip r:embed="rId3" cstate="print"/>
          <a:srcRect/>
          <a:stretch>
            <a:fillRect/>
          </a:stretch>
        </p:blipFill>
        <p:spPr bwMode="auto">
          <a:xfrm>
            <a:off x="1219200" y="304800"/>
            <a:ext cx="2445860" cy="25908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u="sng" dirty="0" smtClean="0"/>
              <a:t>حوزه های ”دفتر سبز“</a:t>
            </a:r>
            <a:endParaRPr lang="en-US" b="1" u="sng" dirty="0"/>
          </a:p>
        </p:txBody>
      </p:sp>
      <p:sp>
        <p:nvSpPr>
          <p:cNvPr id="3" name="Content Placeholder 2"/>
          <p:cNvSpPr>
            <a:spLocks noGrp="1"/>
          </p:cNvSpPr>
          <p:nvPr>
            <p:ph idx="1"/>
          </p:nvPr>
        </p:nvSpPr>
        <p:spPr>
          <a:xfrm>
            <a:off x="533400" y="1828800"/>
            <a:ext cx="3657600" cy="1600200"/>
          </a:xfrm>
        </p:spPr>
        <p:txBody>
          <a:bodyPr>
            <a:normAutofit/>
          </a:bodyPr>
          <a:lstStyle/>
          <a:p>
            <a:pPr>
              <a:buNone/>
            </a:pPr>
            <a:r>
              <a:rPr lang="fa-IR" b="1" dirty="0" smtClean="0">
                <a:solidFill>
                  <a:srgbClr val="FF0000"/>
                </a:solidFill>
              </a:rPr>
              <a:t>مدیریت دفتر سبز</a:t>
            </a:r>
          </a:p>
          <a:p>
            <a:r>
              <a:rPr lang="fa-IR" dirty="0" smtClean="0"/>
              <a:t>طراحی سیستم دفترسبز</a:t>
            </a:r>
          </a:p>
          <a:p>
            <a:endParaRPr lang="fa-IR" dirty="0" smtClean="0"/>
          </a:p>
          <a:p>
            <a:endParaRPr lang="fa-IR" dirty="0" smtClean="0"/>
          </a:p>
          <a:p>
            <a:endParaRPr lang="fa-IR" dirty="0" smtClean="0"/>
          </a:p>
          <a:p>
            <a:endParaRPr lang="fa-IR" dirty="0" smtClean="0"/>
          </a:p>
          <a:p>
            <a:endParaRPr lang="fa-IR" dirty="0" smtClean="0"/>
          </a:p>
          <a:p>
            <a:endParaRPr lang="en-US" dirty="0"/>
          </a:p>
        </p:txBody>
      </p:sp>
      <p:sp>
        <p:nvSpPr>
          <p:cNvPr id="5" name="Content Placeholder 2"/>
          <p:cNvSpPr txBox="1">
            <a:spLocks/>
          </p:cNvSpPr>
          <p:nvPr/>
        </p:nvSpPr>
        <p:spPr>
          <a:xfrm>
            <a:off x="152400" y="3200400"/>
            <a:ext cx="4191000" cy="1524000"/>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r>
              <a:rPr lang="fa-IR" sz="3200" b="1" dirty="0" smtClean="0">
                <a:solidFill>
                  <a:srgbClr val="FF0000"/>
                </a:solidFill>
                <a:cs typeface="Nazanin" pitchFamily="2" charset="-78"/>
              </a:rPr>
              <a:t>گزارش دهی دفتر سبز</a:t>
            </a:r>
            <a:endParaRPr kumimoji="0" lang="fa-IR" sz="3200" b="1" i="0" u="none" strike="noStrike" kern="1200" cap="none" spc="0" normalizeH="0" baseline="0" noProof="0" dirty="0" smtClean="0">
              <a:ln>
                <a:noFill/>
              </a:ln>
              <a:solidFill>
                <a:srgbClr val="FF0000"/>
              </a:solidFill>
              <a:effectLst/>
              <a:uLnTx/>
              <a:uFillTx/>
              <a:latin typeface="+mn-lt"/>
              <a:ea typeface="+mn-ea"/>
              <a:cs typeface="Nazanin" pitchFamily="2"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Nazanin" pitchFamily="2" charset="-78"/>
              </a:rPr>
              <a:t>ساختار و محتوای گزارش</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fa-IR" sz="3200" b="0" i="0" u="none" strike="noStrike" kern="1200" cap="none" spc="0" normalizeH="0" baseline="0" noProof="0" dirty="0" smtClean="0">
              <a:ln>
                <a:noFill/>
              </a:ln>
              <a:solidFill>
                <a:schemeClr val="tx1"/>
              </a:solidFill>
              <a:effectLst/>
              <a:uLnTx/>
              <a:uFillTx/>
              <a:latin typeface="+mn-lt"/>
              <a:ea typeface="+mn-ea"/>
              <a:cs typeface="Nazanin" pitchFamily="2"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Nazanin" pitchFamily="2" charset="-78"/>
            </a:endParaRPr>
          </a:p>
        </p:txBody>
      </p:sp>
      <p:sp>
        <p:nvSpPr>
          <p:cNvPr id="6" name="Content Placeholder 2"/>
          <p:cNvSpPr txBox="1">
            <a:spLocks/>
          </p:cNvSpPr>
          <p:nvPr/>
        </p:nvSpPr>
        <p:spPr>
          <a:xfrm>
            <a:off x="228600" y="4495800"/>
            <a:ext cx="4191000" cy="1524000"/>
          </a:xfrm>
          <a:prstGeom prst="rect">
            <a:avLst/>
          </a:prstGeom>
        </p:spPr>
        <p:txBody>
          <a:bodyPr vert="horz" lIns="91440" tIns="45720" rIns="91440" bIns="45720" rtlCol="0">
            <a:normAutofit/>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r>
              <a:rPr lang="fa-IR" sz="3200" b="1" dirty="0" smtClean="0">
                <a:solidFill>
                  <a:srgbClr val="FF0000"/>
                </a:solidFill>
                <a:cs typeface="Nazanin" pitchFamily="2" charset="-78"/>
              </a:rPr>
              <a:t>منابع</a:t>
            </a:r>
            <a:endParaRPr kumimoji="0" lang="fa-IR" sz="3200" b="1" i="0" u="none" strike="noStrike" kern="1200" cap="none" spc="0" normalizeH="0" baseline="0" noProof="0" dirty="0" smtClean="0">
              <a:ln>
                <a:noFill/>
              </a:ln>
              <a:solidFill>
                <a:srgbClr val="FF0000"/>
              </a:solidFill>
              <a:effectLst/>
              <a:uLnTx/>
              <a:uFillTx/>
              <a:latin typeface="+mn-lt"/>
              <a:ea typeface="+mn-ea"/>
              <a:cs typeface="Nazanin" pitchFamily="2" charset="-78"/>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Nazanin" pitchFamily="2" charset="-78"/>
              </a:rPr>
              <a:t>حمایت و تامین منابع</a:t>
            </a:r>
            <a:endParaRPr kumimoji="0" lang="en-US" sz="3200" b="0" i="0" u="none" strike="noStrike" kern="1200" cap="none" spc="0" normalizeH="0" baseline="0" noProof="0" dirty="0">
              <a:ln>
                <a:noFill/>
              </a:ln>
              <a:solidFill>
                <a:schemeClr val="tx1"/>
              </a:solidFill>
              <a:effectLst/>
              <a:uLnTx/>
              <a:uFillTx/>
              <a:latin typeface="+mn-lt"/>
              <a:ea typeface="+mn-ea"/>
              <a:cs typeface="Nazanin" pitchFamily="2" charset="-78"/>
            </a:endParaRPr>
          </a:p>
        </p:txBody>
      </p:sp>
      <p:sp>
        <p:nvSpPr>
          <p:cNvPr id="7" name="Content Placeholder 2"/>
          <p:cNvSpPr txBox="1">
            <a:spLocks/>
          </p:cNvSpPr>
          <p:nvPr/>
        </p:nvSpPr>
        <p:spPr>
          <a:xfrm>
            <a:off x="4495800" y="1600200"/>
            <a:ext cx="4267200" cy="4525963"/>
          </a:xfrm>
          <a:prstGeom prst="rect">
            <a:avLst/>
          </a:prstGeom>
        </p:spPr>
        <p:txBody>
          <a:bodyPr vert="horz" lIns="91440" tIns="45720" rIns="91440" bIns="45720" rtlCol="0">
            <a:normAutofit fontScale="92500" lnSpcReduction="20000"/>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r>
              <a:rPr lang="fa-IR" sz="3200" b="1" dirty="0" smtClean="0">
                <a:solidFill>
                  <a:srgbClr val="FF0000"/>
                </a:solidFill>
                <a:cs typeface="B Nazanin" pitchFamily="2" charset="-78"/>
              </a:rPr>
              <a:t>10 – مدیریت دفتر سبز</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Nazanin" pitchFamily="2" charset="-78"/>
              </a:rPr>
              <a:t> </a:t>
            </a:r>
            <a:r>
              <a:rPr kumimoji="0" lang="fa-IR" sz="3200" b="1" i="0" u="none" strike="noStrike" kern="1200" cap="none" spc="0" normalizeH="0" baseline="0" noProof="0" dirty="0" smtClean="0">
                <a:ln>
                  <a:noFill/>
                </a:ln>
                <a:solidFill>
                  <a:srgbClr val="FF0000"/>
                </a:solidFill>
                <a:effectLst/>
                <a:uLnTx/>
                <a:uFillTx/>
                <a:latin typeface="+mn-lt"/>
                <a:ea typeface="+mn-ea"/>
                <a:cs typeface="Nazanin" pitchFamily="2" charset="-78"/>
              </a:rPr>
              <a:t>ارتباط</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Nazanin" pitchFamily="2" charset="-78"/>
              </a:rPr>
              <a:t>فعالیتهای فردی</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lang="fa-IR" sz="3200" dirty="0" smtClean="0">
                <a:cs typeface="Nazanin" pitchFamily="2" charset="-78"/>
              </a:rPr>
              <a:t>ابزارهای ارتباط</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Nazanin" pitchFamily="2" charset="-78"/>
              </a:rPr>
              <a:t>شروع</a:t>
            </a:r>
            <a:r>
              <a:rPr kumimoji="0" lang="fa-IR" sz="3200" b="0" i="0" u="none" strike="noStrike" kern="1200" cap="none" spc="0" normalizeH="0" noProof="0" dirty="0" smtClean="0">
                <a:ln>
                  <a:noFill/>
                </a:ln>
                <a:solidFill>
                  <a:schemeClr val="tx1"/>
                </a:solidFill>
                <a:effectLst/>
                <a:uLnTx/>
                <a:uFillTx/>
                <a:latin typeface="+mn-lt"/>
                <a:ea typeface="+mn-ea"/>
                <a:cs typeface="Nazanin" pitchFamily="2" charset="-78"/>
              </a:rPr>
              <a:t> اقدامات</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lang="fa-IR" sz="3200" baseline="0" dirty="0" smtClean="0">
                <a:cs typeface="Nazanin" pitchFamily="2" charset="-78"/>
              </a:rPr>
              <a:t>تیم</a:t>
            </a:r>
            <a:r>
              <a:rPr lang="fa-IR" sz="3200" dirty="0" smtClean="0">
                <a:cs typeface="Nazanin" pitchFamily="2" charset="-78"/>
              </a:rPr>
              <a:t> دفتر سبز</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Nazanin" pitchFamily="2" charset="-78"/>
              </a:rPr>
              <a:t>آموزش</a:t>
            </a:r>
            <a:r>
              <a:rPr kumimoji="0" lang="fa-IR" sz="3200" b="0" i="0" u="none" strike="noStrike" kern="1200" cap="none" spc="0" normalizeH="0" noProof="0" dirty="0" smtClean="0">
                <a:ln>
                  <a:noFill/>
                </a:ln>
                <a:solidFill>
                  <a:schemeClr val="tx1"/>
                </a:solidFill>
                <a:effectLst/>
                <a:uLnTx/>
                <a:uFillTx/>
                <a:latin typeface="+mn-lt"/>
                <a:ea typeface="+mn-ea"/>
                <a:cs typeface="Nazanin" pitchFamily="2" charset="-78"/>
              </a:rPr>
              <a:t> و آگاه سازی</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lang="fa-IR" sz="3200" baseline="0" dirty="0" smtClean="0">
                <a:cs typeface="Nazanin" pitchFamily="2" charset="-78"/>
              </a:rPr>
              <a:t>موفقیت ها</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fa-IR" sz="3200" b="0" i="0" u="none" strike="noStrike" kern="1200" cap="none" spc="0" normalizeH="0" noProof="0" dirty="0" smtClean="0">
                <a:ln>
                  <a:noFill/>
                </a:ln>
                <a:solidFill>
                  <a:schemeClr val="tx1"/>
                </a:solidFill>
                <a:effectLst/>
                <a:uLnTx/>
                <a:uFillTx/>
                <a:latin typeface="+mn-lt"/>
                <a:ea typeface="+mn-ea"/>
                <a:cs typeface="Nazanin" pitchFamily="2" charset="-78"/>
              </a:rPr>
              <a:t>راهنمای کارهای خوب</a:t>
            </a:r>
            <a:endParaRPr kumimoji="0" lang="en-US" sz="3200" b="0" i="0" u="none" strike="noStrike" kern="1200" cap="none" spc="0" normalizeH="0" baseline="0" noProof="0" dirty="0">
              <a:ln>
                <a:noFill/>
              </a:ln>
              <a:solidFill>
                <a:schemeClr val="tx1"/>
              </a:solidFill>
              <a:effectLst/>
              <a:uLnTx/>
              <a:uFillTx/>
              <a:latin typeface="+mn-lt"/>
              <a:ea typeface="+mn-ea"/>
              <a:cs typeface="Nazanin" pitchFamily="2" charset="-78"/>
            </a:endParaRPr>
          </a:p>
        </p:txBody>
      </p:sp>
      <p:pic>
        <p:nvPicPr>
          <p:cNvPr id="8" name="Picture 15" descr="Creating A Better Process - PowerPoint Animation">
            <a:hlinkClick r:id="rId2"/>
          </p:cNvPr>
          <p:cNvPicPr>
            <a:picLocks noChangeAspect="1" noChangeArrowheads="1" noCrop="1"/>
          </p:cNvPicPr>
          <p:nvPr/>
        </p:nvPicPr>
        <p:blipFill>
          <a:blip r:embed="rId3" cstate="print"/>
          <a:srcRect/>
          <a:stretch>
            <a:fillRect/>
          </a:stretch>
        </p:blipFill>
        <p:spPr bwMode="auto">
          <a:xfrm>
            <a:off x="76200" y="0"/>
            <a:ext cx="2343150" cy="2343152"/>
          </a:xfrm>
          <a:prstGeom prst="rect">
            <a:avLst/>
          </a:prstGeom>
          <a:noFill/>
        </p:spPr>
      </p:pic>
      <p:sp>
        <p:nvSpPr>
          <p:cNvPr id="9" name="Rectangle 8"/>
          <p:cNvSpPr/>
          <p:nvPr/>
        </p:nvSpPr>
        <p:spPr>
          <a:xfrm>
            <a:off x="304800" y="1828800"/>
            <a:ext cx="1981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95400" y="381000"/>
            <a:ext cx="6629400" cy="609600"/>
          </a:xfrm>
        </p:spPr>
        <p:txBody>
          <a:bodyPr anchor="t">
            <a:normAutofit fontScale="90000"/>
          </a:bodyPr>
          <a:lstStyle/>
          <a:p>
            <a:pPr rtl="1" eaLnBrk="1" hangingPunct="1">
              <a:defRPr/>
            </a:pPr>
            <a:r>
              <a:rPr lang="fa-IR" sz="3600" b="1" dirty="0" smtClean="0">
                <a:solidFill>
                  <a:schemeClr val="tx1"/>
                </a:solidFill>
                <a:effectLst>
                  <a:outerShdw blurRad="38100" dist="38100" dir="2700000" algn="tl">
                    <a:srgbClr val="000000">
                      <a:alpha val="43137"/>
                    </a:srgbClr>
                  </a:outerShdw>
                </a:effectLst>
              </a:rPr>
              <a:t>برهان حفاظت از محيط زيست</a:t>
            </a:r>
            <a:endParaRPr lang="en-US" sz="3600" b="1" dirty="0" smtClean="0">
              <a:solidFill>
                <a:schemeClr val="tx1"/>
              </a:solidFill>
              <a:effectLst>
                <a:outerShdw blurRad="38100" dist="38100" dir="2700000" algn="tl">
                  <a:srgbClr val="000000">
                    <a:alpha val="43137"/>
                  </a:srgbClr>
                </a:outerShdw>
              </a:effectLst>
            </a:endParaRPr>
          </a:p>
        </p:txBody>
      </p:sp>
      <p:sp>
        <p:nvSpPr>
          <p:cNvPr id="80899" name="Rectangle 3"/>
          <p:cNvSpPr>
            <a:spLocks noGrp="1" noChangeArrowheads="1"/>
          </p:cNvSpPr>
          <p:nvPr>
            <p:ph type="body" idx="1"/>
          </p:nvPr>
        </p:nvSpPr>
        <p:spPr>
          <a:xfrm>
            <a:off x="685800" y="1371600"/>
            <a:ext cx="7772400" cy="4724400"/>
          </a:xfrm>
        </p:spPr>
        <p:txBody>
          <a:bodyPr/>
          <a:lstStyle/>
          <a:p>
            <a:pPr marL="533400" indent="-533400" algn="just" rtl="1" eaLnBrk="1" hangingPunct="1">
              <a:defRPr/>
            </a:pPr>
            <a:r>
              <a:rPr lang="ar-SA" sz="2400" b="1" dirty="0" smtClean="0">
                <a:solidFill>
                  <a:schemeClr val="tx1"/>
                </a:solidFill>
                <a:cs typeface="B Nazanin" pitchFamily="2" charset="-78"/>
              </a:rPr>
              <a:t>برهانهايي كه بنابر آن ها، انسان ها بخاطر مصلحت خودشان بايد از محيط زيست مراقبت كنند، </a:t>
            </a:r>
          </a:p>
          <a:p>
            <a:pPr marL="533400" indent="-533400" algn="just" rtl="1" eaLnBrk="1" hangingPunct="1">
              <a:buFontTx/>
              <a:buAutoNum type="arabicPeriod"/>
              <a:defRPr/>
            </a:pPr>
            <a:r>
              <a:rPr lang="ar-SA" sz="2400" b="1" dirty="0" smtClean="0">
                <a:solidFill>
                  <a:schemeClr val="tx1"/>
                </a:solidFill>
                <a:cs typeface="B Nazanin" pitchFamily="2" charset="-78"/>
              </a:rPr>
              <a:t>به عنوان ذخيره اي از تنوع ژنتيكي براي مقاصد كشاورزي و پزشكي، به عنوان ماده اي جهت بررسي علمي، </a:t>
            </a:r>
          </a:p>
          <a:p>
            <a:pPr marL="533400" indent="-533400" algn="just" rtl="1" eaLnBrk="1" hangingPunct="1">
              <a:buFontTx/>
              <a:buAutoNum type="arabicPeriod"/>
              <a:defRPr/>
            </a:pPr>
            <a:r>
              <a:rPr lang="ar-SA" sz="2400" b="1" dirty="0" smtClean="0">
                <a:solidFill>
                  <a:schemeClr val="tx1"/>
                </a:solidFill>
                <a:cs typeface="B Nazanin" pitchFamily="2" charset="-78"/>
              </a:rPr>
              <a:t>براي تفريح، </a:t>
            </a:r>
          </a:p>
          <a:p>
            <a:pPr marL="533400" indent="-533400" algn="just" rtl="1" eaLnBrk="1" hangingPunct="1">
              <a:buFontTx/>
              <a:buAutoNum type="arabicPeriod"/>
              <a:defRPr/>
            </a:pPr>
            <a:r>
              <a:rPr lang="ar-SA" sz="2400" b="1" dirty="0" smtClean="0">
                <a:solidFill>
                  <a:schemeClr val="tx1"/>
                </a:solidFill>
                <a:cs typeface="B Nazanin" pitchFamily="2" charset="-78"/>
              </a:rPr>
              <a:t>براي فرصت هايي جهت التذاذ زيبا شناختي و الهام هاي روحي،</a:t>
            </a:r>
          </a:p>
          <a:p>
            <a:pPr marL="533400" indent="-533400" algn="just" rtl="1" eaLnBrk="1" hangingPunct="1">
              <a:buFontTx/>
              <a:buNone/>
              <a:defRPr/>
            </a:pPr>
            <a:r>
              <a:rPr lang="ar-SA" sz="2400" b="1" dirty="0" smtClean="0">
                <a:solidFill>
                  <a:schemeClr val="tx1"/>
                </a:solidFill>
                <a:cs typeface="B Nazanin" pitchFamily="2" charset="-78"/>
              </a:rPr>
              <a:t> </a:t>
            </a:r>
            <a:r>
              <a:rPr lang="en-US" sz="2400" b="1" dirty="0" smtClean="0">
                <a:solidFill>
                  <a:schemeClr val="tx1"/>
                </a:solidFill>
                <a:cs typeface="B Nazanin" pitchFamily="2" charset="-78"/>
              </a:rPr>
              <a:t>       </a:t>
            </a:r>
            <a:r>
              <a:rPr lang="ar-SA" sz="2400" b="1" dirty="0" smtClean="0">
                <a:solidFill>
                  <a:schemeClr val="tx1"/>
                </a:solidFill>
                <a:cs typeface="B Nazanin" pitchFamily="2" charset="-78"/>
              </a:rPr>
              <a:t>كه اين احساس حفاظت از محيط زيست را، </a:t>
            </a:r>
            <a:r>
              <a:rPr lang="ar-SA" sz="2400" b="1" u="sng" dirty="0" smtClean="0">
                <a:solidFill>
                  <a:schemeClr val="tx1"/>
                </a:solidFill>
                <a:cs typeface="B Nazanin" pitchFamily="2" charset="-78"/>
              </a:rPr>
              <a:t>بونيارد و مورگان گرنويل اين گونه توصيف مي نمايند:</a:t>
            </a:r>
          </a:p>
          <a:p>
            <a:pPr marL="533400" indent="-533400" algn="just" rtl="1" eaLnBrk="1" hangingPunct="1">
              <a:buFontTx/>
              <a:buNone/>
              <a:defRPr/>
            </a:pPr>
            <a:r>
              <a:rPr lang="ar-SA" sz="2400" b="1" dirty="0" smtClean="0">
                <a:solidFill>
                  <a:schemeClr val="tx1"/>
                </a:solidFill>
                <a:cs typeface="B Nazanin" pitchFamily="2" charset="-78"/>
              </a:rPr>
              <a:t> </a:t>
            </a:r>
            <a:r>
              <a:rPr lang="ar-SA" sz="2400" b="1" dirty="0" smtClean="0">
                <a:solidFill>
                  <a:schemeClr val="tx1"/>
                </a:solidFill>
                <a:effectLst>
                  <a:outerShdw blurRad="38100" dist="38100" dir="2700000" algn="tl">
                    <a:srgbClr val="C0C0C0"/>
                  </a:outerShdw>
                </a:effectLst>
                <a:cs typeface="B Nazanin" pitchFamily="2" charset="-78"/>
              </a:rPr>
              <a:t>بسياري از انسان ها احساس روشنفكري ميكنند وقتي استدلال مي كنند كه جهان غير انساني بايد محافظت شود.(1987 ص 284 ). </a:t>
            </a:r>
          </a:p>
          <a:p>
            <a:pPr marL="533400" indent="-533400" algn="just" rtl="1" eaLnBrk="1" hangingPunct="1">
              <a:buFontTx/>
              <a:buNone/>
              <a:defRPr/>
            </a:pPr>
            <a:r>
              <a:rPr lang="ar-SA" sz="2400" b="1" dirty="0" smtClean="0">
                <a:solidFill>
                  <a:schemeClr val="tx1"/>
                </a:solidFill>
                <a:cs typeface="B Nazanin" pitchFamily="2" charset="-78"/>
              </a:rPr>
              <a:t> </a:t>
            </a:r>
          </a:p>
          <a:p>
            <a:pPr marL="533400" indent="-533400" algn="just" rtl="1" eaLnBrk="1" hangingPunct="1">
              <a:defRPr/>
            </a:pPr>
            <a:endParaRPr lang="en-US" sz="2400" dirty="0" smtClean="0">
              <a:solidFill>
                <a:schemeClr val="tx1"/>
              </a:solidFill>
              <a:cs typeface="B Nazanin" pitchFamily="2" charset="-7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pPr algn="ctr"/>
            <a:r>
              <a:rPr lang="fa-IR" sz="3600" b="1" dirty="0" smtClean="0">
                <a:solidFill>
                  <a:schemeClr val="tx1"/>
                </a:solidFill>
              </a:rPr>
              <a:t>نتايج موفقیت پایدار</a:t>
            </a:r>
            <a:endParaRPr lang="en-US" sz="3600" dirty="0" smtClean="0">
              <a:solidFill>
                <a:schemeClr val="tx1"/>
              </a:solidFill>
            </a:endParaRPr>
          </a:p>
        </p:txBody>
      </p:sp>
      <p:graphicFrame>
        <p:nvGraphicFramePr>
          <p:cNvPr id="4" name="Content Placeholder 3"/>
          <p:cNvGraphicFramePr>
            <a:graphicFrameLocks noGrp="1"/>
          </p:cNvGraphicFramePr>
          <p:nvPr>
            <p:ph idx="1"/>
          </p:nvPr>
        </p:nvGraphicFramePr>
        <p:xfrm>
          <a:off x="457200" y="16462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t>فرایند جاری سازی دفتر کار سبز(مدیریت سبز)</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t>فرایند جاری سازی دفتر کار سبز(مدیریت سبز)</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t>فرایند جاری سازی دفتر کار سبز(مدیریت سبز)</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066978" y="1028700"/>
            <a:ext cx="7010044" cy="4800602"/>
            <a:chOff x="1324" y="4079"/>
            <a:chExt cx="9632" cy="5856"/>
          </a:xfrm>
        </p:grpSpPr>
        <p:sp>
          <p:nvSpPr>
            <p:cNvPr id="3" name="Oval 2"/>
            <p:cNvSpPr>
              <a:spLocks noChangeArrowheads="1"/>
            </p:cNvSpPr>
            <p:nvPr/>
          </p:nvSpPr>
          <p:spPr bwMode="auto">
            <a:xfrm>
              <a:off x="4606" y="4079"/>
              <a:ext cx="2891" cy="131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a-IR" sz="1600" b="0" i="0" u="none" strike="noStrike" cap="none" normalizeH="0" baseline="0" smtClean="0">
                  <a:ln>
                    <a:noFill/>
                  </a:ln>
                  <a:solidFill>
                    <a:schemeClr val="tx1"/>
                  </a:solidFill>
                  <a:effectLst/>
                  <a:latin typeface="Calibri" pitchFamily="34" charset="0"/>
                  <a:ea typeface="Arial" pitchFamily="34" charset="0"/>
                  <a:cs typeface="B Nazanin" pitchFamily="2" charset="-78"/>
                </a:rPr>
                <a:t>شناخت دفترتان و وضعيت زيست محيطي فعلي آن</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4" name="Oval 3"/>
            <p:cNvSpPr>
              <a:spLocks noChangeArrowheads="1"/>
            </p:cNvSpPr>
            <p:nvPr/>
          </p:nvSpPr>
          <p:spPr bwMode="auto">
            <a:xfrm>
              <a:off x="4786" y="6114"/>
              <a:ext cx="2647" cy="105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a-IR" sz="1600" b="0" i="0" u="none" strike="noStrike" cap="none" normalizeH="0" baseline="0" smtClean="0">
                  <a:ln>
                    <a:noFill/>
                  </a:ln>
                  <a:solidFill>
                    <a:schemeClr val="tx1"/>
                  </a:solidFill>
                  <a:effectLst/>
                  <a:latin typeface="Calibri" pitchFamily="34" charset="0"/>
                  <a:ea typeface="Arial" pitchFamily="34" charset="0"/>
                  <a:cs typeface="B Nazanin" pitchFamily="2" charset="-78"/>
                </a:rPr>
                <a:t>تدوين خط مشي زيست محيطي و تعيين اهداف</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5" name="Oval 4"/>
            <p:cNvSpPr>
              <a:spLocks noChangeArrowheads="1"/>
            </p:cNvSpPr>
            <p:nvPr/>
          </p:nvSpPr>
          <p:spPr bwMode="auto">
            <a:xfrm>
              <a:off x="7920" y="7332"/>
              <a:ext cx="3036" cy="1122"/>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a-IR" sz="1600" b="0" i="0" u="none" strike="noStrike" cap="none" normalizeH="0" baseline="0" dirty="0" smtClean="0">
                  <a:ln>
                    <a:noFill/>
                  </a:ln>
                  <a:solidFill>
                    <a:schemeClr val="tx1"/>
                  </a:solidFill>
                  <a:effectLst/>
                  <a:latin typeface="Calibri" pitchFamily="34" charset="0"/>
                  <a:ea typeface="Arial" pitchFamily="34" charset="0"/>
                  <a:cs typeface="B Nazanin" pitchFamily="2" charset="-78"/>
                </a:rPr>
                <a:t>اتخاذ يك برنامه اجرايي دفتركاري سبز</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Oval 5"/>
            <p:cNvSpPr>
              <a:spLocks noChangeArrowheads="1"/>
            </p:cNvSpPr>
            <p:nvPr/>
          </p:nvSpPr>
          <p:spPr bwMode="auto">
            <a:xfrm>
              <a:off x="4971" y="9202"/>
              <a:ext cx="2410" cy="733"/>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a-IR" sz="1600" b="0" i="0" u="none" strike="noStrike" cap="none" normalizeH="0" baseline="0" smtClean="0">
                  <a:ln>
                    <a:noFill/>
                  </a:ln>
                  <a:solidFill>
                    <a:schemeClr val="tx1"/>
                  </a:solidFill>
                  <a:effectLst/>
                  <a:latin typeface="Calibri" pitchFamily="34" charset="0"/>
                  <a:ea typeface="Arial" pitchFamily="34" charset="0"/>
                  <a:cs typeface="B Nazanin" pitchFamily="2" charset="-78"/>
                </a:rPr>
                <a:t>پياده سازي</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7" name="Oval 6"/>
            <p:cNvSpPr>
              <a:spLocks noChangeArrowheads="1"/>
            </p:cNvSpPr>
            <p:nvPr/>
          </p:nvSpPr>
          <p:spPr bwMode="auto">
            <a:xfrm>
              <a:off x="1324" y="7439"/>
              <a:ext cx="2961" cy="105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a-IR" sz="1600" b="0" i="0" u="none" strike="noStrike" cap="none" normalizeH="0" baseline="0" smtClean="0">
                  <a:ln>
                    <a:noFill/>
                  </a:ln>
                  <a:solidFill>
                    <a:schemeClr val="tx1"/>
                  </a:solidFill>
                  <a:effectLst/>
                  <a:latin typeface="Calibri" pitchFamily="34" charset="0"/>
                  <a:ea typeface="Arial" pitchFamily="34" charset="0"/>
                  <a:cs typeface="B Nazanin" pitchFamily="2" charset="-78"/>
                </a:rPr>
                <a:t>فرآيند نظارت و بازبيني</a:t>
              </a:r>
              <a:endParaRPr kumimoji="0" lang="en-US" sz="1600" b="0" i="0" u="none" strike="noStrike" cap="none" normalizeH="0" baseline="0" smtClean="0">
                <a:ln>
                  <a:noFill/>
                </a:ln>
                <a:solidFill>
                  <a:schemeClr val="tx1"/>
                </a:solidFill>
                <a:effectLst/>
                <a:latin typeface="Arial" pitchFamily="34" charset="0"/>
                <a:cs typeface="Arial" pitchFamily="34" charset="0"/>
              </a:endParaRPr>
            </a:p>
          </p:txBody>
        </p:sp>
        <p:sp>
          <p:nvSpPr>
            <p:cNvPr id="8" name="AutoShape 8"/>
            <p:cNvSpPr>
              <a:spLocks noChangeArrowheads="1"/>
            </p:cNvSpPr>
            <p:nvPr/>
          </p:nvSpPr>
          <p:spPr bwMode="auto">
            <a:xfrm>
              <a:off x="6352" y="7399"/>
              <a:ext cx="1196" cy="1643"/>
            </a:xfrm>
            <a:prstGeom prst="curvedLeftArrow">
              <a:avLst>
                <a:gd name="adj1" fmla="val 19169"/>
                <a:gd name="adj2" fmla="val 54950"/>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p>
          </p:txBody>
        </p:sp>
        <p:sp>
          <p:nvSpPr>
            <p:cNvPr id="9" name="AutoShape 9"/>
            <p:cNvSpPr>
              <a:spLocks noChangeArrowheads="1"/>
            </p:cNvSpPr>
            <p:nvPr/>
          </p:nvSpPr>
          <p:spPr bwMode="auto">
            <a:xfrm rot="10800000">
              <a:off x="4786" y="7284"/>
              <a:ext cx="1196" cy="1643"/>
            </a:xfrm>
            <a:prstGeom prst="curvedLeftArrow">
              <a:avLst>
                <a:gd name="adj1" fmla="val 20854"/>
                <a:gd name="adj2" fmla="val 48329"/>
                <a:gd name="adj3" fmla="val 3333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p>
          </p:txBody>
        </p:sp>
        <p:sp>
          <p:nvSpPr>
            <p:cNvPr id="10" name="AutoShape 10"/>
            <p:cNvSpPr>
              <a:spLocks noChangeArrowheads="1"/>
            </p:cNvSpPr>
            <p:nvPr/>
          </p:nvSpPr>
          <p:spPr bwMode="auto">
            <a:xfrm rot="1866903">
              <a:off x="7790" y="6672"/>
              <a:ext cx="811" cy="497"/>
            </a:xfrm>
            <a:prstGeom prst="rightArrow">
              <a:avLst>
                <a:gd name="adj1" fmla="val 50000"/>
                <a:gd name="adj2" fmla="val 4079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p>
          </p:txBody>
        </p:sp>
        <p:sp>
          <p:nvSpPr>
            <p:cNvPr id="11" name="AutoShape 11"/>
            <p:cNvSpPr>
              <a:spLocks noChangeArrowheads="1"/>
            </p:cNvSpPr>
            <p:nvPr/>
          </p:nvSpPr>
          <p:spPr bwMode="auto">
            <a:xfrm rot="8233632">
              <a:off x="7745" y="8750"/>
              <a:ext cx="811" cy="497"/>
            </a:xfrm>
            <a:prstGeom prst="rightArrow">
              <a:avLst>
                <a:gd name="adj1" fmla="val 50000"/>
                <a:gd name="adj2" fmla="val 4079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p>
          </p:txBody>
        </p:sp>
        <p:sp>
          <p:nvSpPr>
            <p:cNvPr id="12" name="AutoShape 12"/>
            <p:cNvSpPr>
              <a:spLocks noChangeArrowheads="1"/>
            </p:cNvSpPr>
            <p:nvPr/>
          </p:nvSpPr>
          <p:spPr bwMode="auto">
            <a:xfrm rot="-1784021">
              <a:off x="3541" y="6712"/>
              <a:ext cx="811" cy="497"/>
            </a:xfrm>
            <a:prstGeom prst="rightArrow">
              <a:avLst>
                <a:gd name="adj1" fmla="val 50000"/>
                <a:gd name="adj2" fmla="val 4079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p>
          </p:txBody>
        </p:sp>
        <p:sp>
          <p:nvSpPr>
            <p:cNvPr id="13" name="AutoShape 13"/>
            <p:cNvSpPr>
              <a:spLocks noChangeArrowheads="1"/>
            </p:cNvSpPr>
            <p:nvPr/>
          </p:nvSpPr>
          <p:spPr bwMode="auto">
            <a:xfrm rot="13079727">
              <a:off x="3739" y="8840"/>
              <a:ext cx="811" cy="497"/>
            </a:xfrm>
            <a:prstGeom prst="rightArrow">
              <a:avLst>
                <a:gd name="adj1" fmla="val 50000"/>
                <a:gd name="adj2" fmla="val 4079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p>
          </p:txBody>
        </p:sp>
        <p:sp>
          <p:nvSpPr>
            <p:cNvPr id="14" name="AutoShape 14"/>
            <p:cNvSpPr>
              <a:spLocks noChangeArrowheads="1"/>
            </p:cNvSpPr>
            <p:nvPr/>
          </p:nvSpPr>
          <p:spPr bwMode="auto">
            <a:xfrm rot="5400000">
              <a:off x="5810" y="5512"/>
              <a:ext cx="587" cy="497"/>
            </a:xfrm>
            <a:prstGeom prst="rightArrow">
              <a:avLst>
                <a:gd name="adj1" fmla="val 50000"/>
                <a:gd name="adj2" fmla="val 2952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endParaRPr lang="fa-IR" sz="5400" b="1" dirty="0" smtClean="0"/>
          </a:p>
          <a:p>
            <a:pPr algn="ctr">
              <a:buNone/>
            </a:pPr>
            <a:endParaRPr lang="fa-IR" sz="5400" b="1" dirty="0" smtClean="0"/>
          </a:p>
          <a:p>
            <a:pPr algn="ctr">
              <a:buNone/>
            </a:pPr>
            <a:r>
              <a:rPr lang="fa-IR" sz="5400" b="1" dirty="0" smtClean="0"/>
              <a:t>پرسش و پاسخ </a:t>
            </a:r>
            <a:endParaRPr lang="en-US" sz="5400" b="1" dirty="0"/>
          </a:p>
        </p:txBody>
      </p:sp>
      <p:pic>
        <p:nvPicPr>
          <p:cNvPr id="25603" name="Picture 3" descr="C:\Users\majid\Desktop\New folder\ppt\slid\question_mark_serious_thinker_sm_wm.gif"/>
          <p:cNvPicPr>
            <a:picLocks noChangeAspect="1" noChangeArrowheads="1" noCrop="1"/>
          </p:cNvPicPr>
          <p:nvPr/>
        </p:nvPicPr>
        <p:blipFill>
          <a:blip r:embed="rId2" cstate="print"/>
          <a:srcRect/>
          <a:stretch>
            <a:fillRect/>
          </a:stretch>
        </p:blipFill>
        <p:spPr bwMode="auto">
          <a:xfrm>
            <a:off x="3429000" y="1295400"/>
            <a:ext cx="2571750" cy="2571750"/>
          </a:xfrm>
          <a:prstGeom prst="rect">
            <a:avLst/>
          </a:prstGeom>
          <a:noFill/>
        </p:spPr>
      </p:pic>
      <p:pic>
        <p:nvPicPr>
          <p:cNvPr id="8" name="Picture 3" descr="C:\Users\majid\Desktop\New folder\ppt\slid\question_mark_serious_thinker_sm_wm.gif"/>
          <p:cNvPicPr>
            <a:picLocks noChangeAspect="1" noChangeArrowheads="1" noCrop="1"/>
          </p:cNvPicPr>
          <p:nvPr/>
        </p:nvPicPr>
        <p:blipFill>
          <a:blip r:embed="rId2" cstate="print"/>
          <a:srcRect/>
          <a:stretch>
            <a:fillRect/>
          </a:stretch>
        </p:blipFill>
        <p:spPr bwMode="auto">
          <a:xfrm>
            <a:off x="3352800" y="1295400"/>
            <a:ext cx="2571750" cy="257175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rgbClr val="FF0000"/>
                </a:solidFill>
                <a:cs typeface="B Nazanin" pitchFamily="2" charset="-78"/>
              </a:rPr>
              <a:t> انرژی</a:t>
            </a:r>
            <a:endParaRPr lang="en-US" dirty="0">
              <a:solidFill>
                <a:srgbClr val="FF0000"/>
              </a:solidFill>
              <a:cs typeface="B Nazanin" pitchFamily="2" charset="-78"/>
            </a:endParaRPr>
          </a:p>
        </p:txBody>
      </p:sp>
      <p:sp>
        <p:nvSpPr>
          <p:cNvPr id="3" name="Text Placeholder 2"/>
          <p:cNvSpPr>
            <a:spLocks noGrp="1"/>
          </p:cNvSpPr>
          <p:nvPr>
            <p:ph type="body" idx="1"/>
          </p:nvPr>
        </p:nvSpPr>
        <p:spPr>
          <a:xfrm>
            <a:off x="838200" y="2971800"/>
            <a:ext cx="7772400" cy="1500187"/>
          </a:xfrm>
        </p:spPr>
        <p:txBody>
          <a:bodyPr>
            <a:normAutofit/>
          </a:bodyPr>
          <a:lstStyle/>
          <a:p>
            <a:pPr algn="ctr" rtl="1"/>
            <a:r>
              <a:rPr lang="fa-IR" sz="3600" b="1" dirty="0" smtClean="0">
                <a:solidFill>
                  <a:schemeClr val="tx1"/>
                </a:solidFill>
                <a:cs typeface="B Nazanin" pitchFamily="2" charset="-78"/>
              </a:rPr>
              <a:t>حوزه های دفتر سبز</a:t>
            </a:r>
            <a:endParaRPr lang="en-US" sz="3600" b="1" dirty="0">
              <a:solidFill>
                <a:schemeClr val="tx1"/>
              </a:solidFill>
              <a:cs typeface="B Nazanin" pitchFamily="2" charset="-78"/>
            </a:endParaRPr>
          </a:p>
        </p:txBody>
      </p:sp>
      <p:pic>
        <p:nvPicPr>
          <p:cNvPr id="5" name="Picture 77" descr="Electrician Plug It In (non looping) - PowerPoint Animation">
            <a:hlinkClick r:id="rId2"/>
          </p:cNvPr>
          <p:cNvPicPr>
            <a:picLocks noChangeAspect="1" noChangeArrowheads="1" noCrop="1"/>
          </p:cNvPicPr>
          <p:nvPr/>
        </p:nvPicPr>
        <p:blipFill>
          <a:blip r:embed="rId3" cstate="print"/>
          <a:srcRect/>
          <a:stretch>
            <a:fillRect/>
          </a:stretch>
        </p:blipFill>
        <p:spPr bwMode="auto">
          <a:xfrm>
            <a:off x="3657600" y="1371600"/>
            <a:ext cx="2286000" cy="2286002"/>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u="sng" dirty="0" smtClean="0"/>
              <a:t>حوزه های ”دفتر سبز“</a:t>
            </a:r>
            <a:endParaRPr lang="en-US" b="1" u="sng" dirty="0"/>
          </a:p>
        </p:txBody>
      </p:sp>
      <p:sp>
        <p:nvSpPr>
          <p:cNvPr id="3" name="Content Placeholder 2"/>
          <p:cNvSpPr>
            <a:spLocks noGrp="1"/>
          </p:cNvSpPr>
          <p:nvPr>
            <p:ph idx="1"/>
          </p:nvPr>
        </p:nvSpPr>
        <p:spPr>
          <a:xfrm>
            <a:off x="2895600" y="1600200"/>
            <a:ext cx="5791200" cy="4525963"/>
          </a:xfrm>
        </p:spPr>
        <p:txBody>
          <a:bodyPr>
            <a:normAutofit fontScale="92500" lnSpcReduction="20000"/>
          </a:bodyPr>
          <a:lstStyle/>
          <a:p>
            <a:pPr>
              <a:buNone/>
            </a:pPr>
            <a:r>
              <a:rPr lang="fa-IR" dirty="0" smtClean="0"/>
              <a:t>1-  </a:t>
            </a:r>
            <a:r>
              <a:rPr lang="fa-IR" b="1" dirty="0" smtClean="0">
                <a:solidFill>
                  <a:srgbClr val="FF0000"/>
                </a:solidFill>
              </a:rPr>
              <a:t>انرژی</a:t>
            </a:r>
          </a:p>
          <a:p>
            <a:pPr>
              <a:buNone/>
            </a:pPr>
            <a:r>
              <a:rPr lang="fa-IR" b="1" dirty="0" smtClean="0">
                <a:solidFill>
                  <a:srgbClr val="FF0000"/>
                </a:solidFill>
              </a:rPr>
              <a:t>1-1 </a:t>
            </a:r>
            <a:r>
              <a:rPr lang="fa-IR" dirty="0" smtClean="0"/>
              <a:t> </a:t>
            </a:r>
            <a:r>
              <a:rPr lang="fa-IR" b="1" dirty="0" smtClean="0"/>
              <a:t>پایش مصرف انرژی</a:t>
            </a:r>
            <a:endParaRPr lang="fa-IR" dirty="0" smtClean="0"/>
          </a:p>
          <a:p>
            <a:pPr>
              <a:buNone/>
            </a:pPr>
            <a:r>
              <a:rPr lang="fa-IR" dirty="0" smtClean="0"/>
              <a:t>1-2 </a:t>
            </a:r>
            <a:r>
              <a:rPr lang="fa-IR" b="1" dirty="0" smtClean="0"/>
              <a:t>جلوگیری از اتلاف انرژی</a:t>
            </a:r>
            <a:endParaRPr lang="fa-IR" dirty="0" smtClean="0"/>
          </a:p>
          <a:p>
            <a:pPr>
              <a:buNone/>
            </a:pPr>
            <a:r>
              <a:rPr lang="fa-IR" dirty="0" smtClean="0"/>
              <a:t>1-3 </a:t>
            </a:r>
            <a:r>
              <a:rPr lang="fa-IR" b="1" dirty="0" smtClean="0"/>
              <a:t>بازیابی انرژی (احیاء انرژی)</a:t>
            </a:r>
            <a:endParaRPr lang="fa-IR" dirty="0" smtClean="0"/>
          </a:p>
          <a:p>
            <a:pPr>
              <a:buNone/>
            </a:pPr>
            <a:r>
              <a:rPr lang="fa-IR" dirty="0" smtClean="0"/>
              <a:t>1-4  </a:t>
            </a:r>
            <a:r>
              <a:rPr lang="fa-IR" b="1" dirty="0" smtClean="0"/>
              <a:t>سیستم روشنایی</a:t>
            </a:r>
          </a:p>
          <a:p>
            <a:pPr>
              <a:buNone/>
            </a:pPr>
            <a:r>
              <a:rPr lang="fa-IR" b="1" dirty="0" smtClean="0"/>
              <a:t>1-5  تجهیزات اداری</a:t>
            </a:r>
          </a:p>
          <a:p>
            <a:pPr>
              <a:buNone/>
            </a:pPr>
            <a:r>
              <a:rPr lang="fa-IR" b="1" dirty="0" smtClean="0"/>
              <a:t>1-6 آشپزخانه / آبدارخانه</a:t>
            </a:r>
          </a:p>
          <a:p>
            <a:pPr>
              <a:buNone/>
            </a:pPr>
            <a:r>
              <a:rPr lang="fa-IR" b="1" dirty="0" smtClean="0"/>
              <a:t>1-7 رختشوی‏خانه / لاندری</a:t>
            </a:r>
          </a:p>
          <a:p>
            <a:pPr>
              <a:buNone/>
            </a:pPr>
            <a:r>
              <a:rPr lang="fa-IR" b="1" dirty="0" smtClean="0"/>
              <a:t>1-8 </a:t>
            </a:r>
            <a:r>
              <a:rPr lang="ar-SA" b="1" dirty="0" smtClean="0"/>
              <a:t>فرهنگ‏سازی</a:t>
            </a:r>
            <a:endParaRPr lang="en-US" dirty="0"/>
          </a:p>
        </p:txBody>
      </p:sp>
      <p:sp>
        <p:nvSpPr>
          <p:cNvPr id="6" name="Rectangle 5"/>
          <p:cNvSpPr/>
          <p:nvPr/>
        </p:nvSpPr>
        <p:spPr>
          <a:xfrm>
            <a:off x="304800" y="2362200"/>
            <a:ext cx="2438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descr="http://writing-jobs-uk.com/wp-content/uploads/2012/06/green-energy.jpg"/>
          <p:cNvPicPr>
            <a:picLocks noChangeAspect="1" noChangeArrowheads="1"/>
          </p:cNvPicPr>
          <p:nvPr/>
        </p:nvPicPr>
        <p:blipFill>
          <a:blip r:embed="rId2" cstate="print"/>
          <a:srcRect/>
          <a:stretch>
            <a:fillRect/>
          </a:stretch>
        </p:blipFill>
        <p:spPr bwMode="auto">
          <a:xfrm>
            <a:off x="1066800" y="2362200"/>
            <a:ext cx="3012283" cy="2139722"/>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1-  </a:t>
            </a:r>
            <a:r>
              <a:rPr lang="fa-IR" b="1" dirty="0" smtClean="0">
                <a:solidFill>
                  <a:srgbClr val="FF0000"/>
                </a:solidFill>
              </a:rPr>
              <a:t>انرژی</a:t>
            </a:r>
            <a:br>
              <a:rPr lang="fa-IR" b="1" dirty="0" smtClean="0">
                <a:solidFill>
                  <a:srgbClr val="FF0000"/>
                </a:solidFill>
              </a:rPr>
            </a:br>
            <a:r>
              <a:rPr lang="fa-IR" dirty="0" smtClean="0"/>
              <a:t/>
            </a:r>
            <a:br>
              <a:rPr lang="fa-IR" dirty="0" smtClean="0"/>
            </a:br>
            <a:endParaRPr lang="en-US" dirty="0"/>
          </a:p>
        </p:txBody>
      </p:sp>
      <p:sp>
        <p:nvSpPr>
          <p:cNvPr id="5" name="Content Placeholder 4"/>
          <p:cNvSpPr>
            <a:spLocks noGrp="1"/>
          </p:cNvSpPr>
          <p:nvPr>
            <p:ph idx="1"/>
          </p:nvPr>
        </p:nvSpPr>
        <p:spPr/>
        <p:txBody>
          <a:bodyPr>
            <a:normAutofit fontScale="92500" lnSpcReduction="10000"/>
          </a:bodyPr>
          <a:lstStyle/>
          <a:p>
            <a:pPr>
              <a:buNone/>
            </a:pPr>
            <a:r>
              <a:rPr lang="fa-IR" b="1" u="sng" dirty="0" smtClean="0">
                <a:cs typeface="B Nazanin" pitchFamily="2" charset="-78"/>
              </a:rPr>
              <a:t>ممیزی اتمسفر  سازمان</a:t>
            </a:r>
            <a:endParaRPr lang="en-US" dirty="0" smtClean="0">
              <a:cs typeface="B Nazanin" pitchFamily="2" charset="-78"/>
            </a:endParaRPr>
          </a:p>
          <a:p>
            <a:pPr>
              <a:buFont typeface="Wingdings" pitchFamily="2" charset="2"/>
              <a:buChar char="q"/>
            </a:pPr>
            <a:endParaRPr lang="en-US" dirty="0" smtClean="0">
              <a:cs typeface="B Nazanin" pitchFamily="2" charset="-78"/>
            </a:endParaRPr>
          </a:p>
          <a:p>
            <a:pPr lvl="0">
              <a:buFont typeface="Wingdings" pitchFamily="2" charset="2"/>
              <a:buChar char="q"/>
            </a:pPr>
            <a:r>
              <a:rPr lang="fa-IR" dirty="0" smtClean="0">
                <a:cs typeface="B Nazanin" pitchFamily="2" charset="-78"/>
              </a:rPr>
              <a:t>هزینه تأمین انرژی در سازمان چه میزان است.؟</a:t>
            </a:r>
            <a:endParaRPr lang="en-US" dirty="0" smtClean="0">
              <a:cs typeface="B Nazanin" pitchFamily="2" charset="-78"/>
            </a:endParaRPr>
          </a:p>
          <a:p>
            <a:pPr lvl="0">
              <a:buFont typeface="Wingdings" pitchFamily="2" charset="2"/>
              <a:buChar char="q"/>
            </a:pPr>
            <a:r>
              <a:rPr lang="fa-IR" dirty="0" smtClean="0">
                <a:cs typeface="B Nazanin" pitchFamily="2" charset="-78"/>
              </a:rPr>
              <a:t>نوع انرژی مصرفی سازمان چیست؟</a:t>
            </a:r>
            <a:endParaRPr lang="en-US" dirty="0" smtClean="0">
              <a:cs typeface="B Nazanin" pitchFamily="2" charset="-78"/>
            </a:endParaRPr>
          </a:p>
          <a:p>
            <a:pPr lvl="0">
              <a:buFont typeface="Wingdings" pitchFamily="2" charset="2"/>
              <a:buChar char="q"/>
            </a:pPr>
            <a:r>
              <a:rPr lang="fa-IR" dirty="0" smtClean="0">
                <a:cs typeface="B Nazanin" pitchFamily="2" charset="-78"/>
              </a:rPr>
              <a:t>آیا میزان مصرف انرژی در هر واحد معین است.؟</a:t>
            </a:r>
            <a:endParaRPr lang="en-US" dirty="0" smtClean="0">
              <a:cs typeface="B Nazanin" pitchFamily="2" charset="-78"/>
            </a:endParaRPr>
          </a:p>
          <a:p>
            <a:pPr lvl="0">
              <a:buFont typeface="Wingdings" pitchFamily="2" charset="2"/>
              <a:buChar char="q"/>
            </a:pPr>
            <a:r>
              <a:rPr lang="fa-IR" dirty="0" smtClean="0">
                <a:cs typeface="B Nazanin" pitchFamily="2" charset="-78"/>
              </a:rPr>
              <a:t>آیا به منابع مختلف تولید انرژی پاک اعتماد می گردد؟ آیا آنها در زمره انرژی پاک طبقه بندی می شوند؟</a:t>
            </a:r>
            <a:endParaRPr lang="en-US" dirty="0" smtClean="0">
              <a:cs typeface="B Nazanin" pitchFamily="2" charset="-78"/>
            </a:endParaRPr>
          </a:p>
          <a:p>
            <a:pPr lvl="0">
              <a:buFont typeface="Wingdings" pitchFamily="2" charset="2"/>
              <a:buChar char="q"/>
            </a:pPr>
            <a:r>
              <a:rPr lang="fa-IR" dirty="0" smtClean="0">
                <a:cs typeface="B Nazanin" pitchFamily="2" charset="-78"/>
              </a:rPr>
              <a:t>آیا از فرآیندها و سازوکارهایی که مصرف انرژی را بهینه می سازد، استفاده می گردد؟ </a:t>
            </a:r>
            <a:endParaRPr lang="en-US" dirty="0" smtClean="0">
              <a:cs typeface="B Nazanin" pitchFamily="2" charset="-78"/>
            </a:endParaRPr>
          </a:p>
          <a:p>
            <a:pPr>
              <a:buFont typeface="Wingdings" pitchFamily="2" charset="2"/>
              <a:buChar char="q"/>
            </a:pPr>
            <a:endParaRPr lang="en-US" dirty="0">
              <a:cs typeface="B Nazanin" pitchFamily="2" charset="-78"/>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fa-IR" dirty="0" smtClean="0"/>
              <a:t>1-  </a:t>
            </a:r>
            <a:r>
              <a:rPr lang="fa-IR" b="1" dirty="0" smtClean="0">
                <a:solidFill>
                  <a:srgbClr val="FF0000"/>
                </a:solidFill>
              </a:rPr>
              <a:t>انرژی</a:t>
            </a:r>
            <a:br>
              <a:rPr lang="fa-IR" b="1" dirty="0" smtClean="0">
                <a:solidFill>
                  <a:srgbClr val="FF0000"/>
                </a:solidFill>
              </a:rPr>
            </a:br>
            <a:r>
              <a:rPr lang="fa-IR" b="1" dirty="0" smtClean="0">
                <a:solidFill>
                  <a:srgbClr val="FF0000"/>
                </a:solidFill>
              </a:rPr>
              <a:t> 1-1 </a:t>
            </a:r>
            <a:r>
              <a:rPr lang="fa-IR" dirty="0" smtClean="0"/>
              <a:t> </a:t>
            </a:r>
            <a:r>
              <a:rPr lang="fa-IR" b="1" dirty="0" smtClean="0"/>
              <a:t>پایش مصرف انرژی </a:t>
            </a:r>
            <a:r>
              <a:rPr lang="fa-IR" b="1" dirty="0" smtClean="0">
                <a:solidFill>
                  <a:srgbClr val="FF0000"/>
                </a:solidFill>
              </a:rPr>
              <a:t/>
            </a:r>
            <a:br>
              <a:rPr lang="fa-IR" b="1" dirty="0" smtClean="0">
                <a:solidFill>
                  <a:srgbClr val="FF0000"/>
                </a:solidFill>
              </a:rPr>
            </a:br>
            <a:r>
              <a:rPr lang="fa-IR" dirty="0" smtClean="0"/>
              <a:t/>
            </a:r>
            <a:br>
              <a:rPr lang="fa-IR" dirty="0" smtClean="0"/>
            </a:br>
            <a:r>
              <a:rPr lang="fa-IR" dirty="0" smtClean="0"/>
              <a:t/>
            </a:r>
            <a:br>
              <a:rPr lang="fa-IR" dirty="0" smtClean="0"/>
            </a:br>
            <a:endParaRPr lang="en-US" dirty="0"/>
          </a:p>
        </p:txBody>
      </p:sp>
      <p:graphicFrame>
        <p:nvGraphicFramePr>
          <p:cNvPr id="6" name="Content Placeholder 5"/>
          <p:cNvGraphicFramePr>
            <a:graphicFrameLocks noGrp="1"/>
          </p:cNvGraphicFramePr>
          <p:nvPr>
            <p:ph idx="1"/>
          </p:nvPr>
        </p:nvGraphicFramePr>
        <p:xfrm>
          <a:off x="457200" y="1066802"/>
          <a:ext cx="8153400" cy="5517026"/>
        </p:xfrm>
        <a:graphic>
          <a:graphicData uri="http://schemas.openxmlformats.org/drawingml/2006/table">
            <a:tbl>
              <a:tblPr rtl="1"/>
              <a:tblGrid>
                <a:gridCol w="575630"/>
                <a:gridCol w="4128881"/>
                <a:gridCol w="696829"/>
                <a:gridCol w="2752060"/>
              </a:tblGrid>
              <a:tr h="908006">
                <a:tc gridSpan="4">
                  <a:txBody>
                    <a:bodyPr/>
                    <a:lstStyle/>
                    <a:p>
                      <a:pPr marL="228600" marR="0" algn="ctr" rtl="1">
                        <a:lnSpc>
                          <a:spcPct val="115000"/>
                        </a:lnSpc>
                        <a:spcBef>
                          <a:spcPts val="0"/>
                        </a:spcBef>
                        <a:spcAft>
                          <a:spcPts val="0"/>
                        </a:spcAft>
                      </a:pPr>
                      <a:r>
                        <a:rPr lang="fa-IR" sz="1600" b="1" dirty="0">
                          <a:latin typeface="Times New Roman"/>
                          <a:ea typeface="Times New Roman"/>
                          <a:cs typeface="B Nazanin" pitchFamily="2" charset="-78"/>
                        </a:rPr>
                        <a:t/>
                      </a:r>
                      <a:br>
                        <a:rPr lang="fa-IR" sz="1600" b="1" dirty="0">
                          <a:latin typeface="Times New Roman"/>
                          <a:ea typeface="Times New Roman"/>
                          <a:cs typeface="B Nazanin" pitchFamily="2" charset="-78"/>
                        </a:rPr>
                      </a:br>
                      <a:r>
                        <a:rPr lang="fa-IR" sz="1400" b="1" dirty="0">
                          <a:latin typeface="Times New Roman"/>
                          <a:ea typeface="Times New Roman"/>
                          <a:cs typeface="B Nazanin" pitchFamily="2" charset="-78"/>
                        </a:rPr>
                        <a:t>هدف: کاهش و بهبود مصرف انرژی</a:t>
                      </a:r>
                      <a:endParaRPr lang="en-US" sz="1600" b="1" dirty="0">
                        <a:latin typeface="Times New Roman"/>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362009">
                <a:tc>
                  <a:txBody>
                    <a:bodyPr/>
                    <a:lstStyle/>
                    <a:p>
                      <a:pPr marL="0" marR="0" algn="ctr" rtl="1">
                        <a:lnSpc>
                          <a:spcPct val="115000"/>
                        </a:lnSpc>
                        <a:spcBef>
                          <a:spcPts val="0"/>
                        </a:spcBef>
                        <a:spcAft>
                          <a:spcPts val="0"/>
                        </a:spcAft>
                      </a:pPr>
                      <a:r>
                        <a:rPr lang="fa-IR" sz="1400" b="1">
                          <a:latin typeface="Times New Roman"/>
                          <a:ea typeface="Times New Roman"/>
                          <a:cs typeface="B Nazanin" pitchFamily="2" charset="-78"/>
                        </a:rPr>
                        <a:t>همپوشانی</a:t>
                      </a:r>
                      <a:endParaRPr lang="en-US" sz="1600" b="1">
                        <a:latin typeface="Times New Roman"/>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Low" rtl="1">
                        <a:lnSpc>
                          <a:spcPct val="115000"/>
                        </a:lnSpc>
                        <a:spcBef>
                          <a:spcPts val="0"/>
                        </a:spcBef>
                        <a:spcAft>
                          <a:spcPts val="0"/>
                        </a:spcAft>
                      </a:pPr>
                      <a:r>
                        <a:rPr lang="fa-IR" sz="1600" b="1" dirty="0">
                          <a:latin typeface="Times New Roman"/>
                          <a:ea typeface="Times New Roman"/>
                          <a:cs typeface="B Nazanin" pitchFamily="2" charset="-78"/>
                        </a:rPr>
                        <a:t>اقدامات </a:t>
                      </a:r>
                      <a:endParaRPr lang="en-US" sz="1600" b="1" dirty="0">
                        <a:latin typeface="Times New Roman"/>
                        <a:ea typeface="Times New Roman"/>
                        <a:cs typeface="B Nazanin" pitchFamily="2" charset="-78"/>
                      </a:endParaRPr>
                    </a:p>
                    <a:p>
                      <a:pPr marL="228600" marR="0" algn="ctr" rtl="1">
                        <a:lnSpc>
                          <a:spcPct val="115000"/>
                        </a:lnSpc>
                        <a:spcBef>
                          <a:spcPts val="0"/>
                        </a:spcBef>
                        <a:spcAft>
                          <a:spcPts val="0"/>
                        </a:spcAft>
                      </a:pPr>
                      <a:r>
                        <a:rPr lang="fa-IR" sz="1600" b="1" dirty="0">
                          <a:latin typeface="Times New Roman"/>
                          <a:ea typeface="Times New Roman"/>
                          <a:cs typeface="B Nazanin" pitchFamily="2" charset="-78"/>
                        </a:rPr>
                        <a:t>(امتیاز هر اقدام یک است، مگر قید شده باشد/ طیف امتیاز از صفر تایک با دقت </a:t>
                      </a:r>
                      <a:r>
                        <a:rPr lang="fa-IR" sz="1600" b="1" dirty="0" smtClean="0">
                          <a:latin typeface="Times New Roman"/>
                          <a:ea typeface="Times New Roman"/>
                          <a:cs typeface="B Nazanin" pitchFamily="2" charset="-78"/>
                        </a:rPr>
                        <a:t>25درصد)</a:t>
                      </a:r>
                      <a:endParaRPr lang="en-US" sz="1600" b="1" dirty="0">
                        <a:latin typeface="Times New Roman"/>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rtl="1">
                        <a:lnSpc>
                          <a:spcPct val="115000"/>
                        </a:lnSpc>
                        <a:spcBef>
                          <a:spcPts val="0"/>
                        </a:spcBef>
                        <a:spcAft>
                          <a:spcPts val="0"/>
                        </a:spcAft>
                      </a:pPr>
                      <a:r>
                        <a:rPr lang="fa-IR" sz="1600" b="1">
                          <a:latin typeface="Times New Roman"/>
                          <a:ea typeface="Times New Roman"/>
                          <a:cs typeface="B Nazanin" pitchFamily="2" charset="-78"/>
                        </a:rPr>
                        <a:t>امتیاز</a:t>
                      </a:r>
                      <a:endParaRPr lang="en-US" sz="1600" b="1">
                        <a:latin typeface="Times New Roman"/>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rtl="1">
                        <a:lnSpc>
                          <a:spcPct val="115000"/>
                        </a:lnSpc>
                        <a:spcBef>
                          <a:spcPts val="0"/>
                        </a:spcBef>
                        <a:spcAft>
                          <a:spcPts val="0"/>
                        </a:spcAft>
                      </a:pPr>
                      <a:r>
                        <a:rPr lang="fa-IR" sz="1600" b="1">
                          <a:latin typeface="Times New Roman"/>
                          <a:ea typeface="Times New Roman"/>
                          <a:cs typeface="B Nazanin" pitchFamily="2" charset="-78"/>
                        </a:rPr>
                        <a:t>مصداق</a:t>
                      </a:r>
                      <a:endParaRPr lang="en-US" sz="1600" b="1">
                        <a:latin typeface="Times New Roman"/>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16169">
                <a:tc>
                  <a:txBody>
                    <a:bodyPr/>
                    <a:lstStyle/>
                    <a:p>
                      <a:pPr marL="228600" marR="0" algn="ctr" rtl="1">
                        <a:lnSpc>
                          <a:spcPct val="115000"/>
                        </a:lnSpc>
                        <a:spcBef>
                          <a:spcPts val="0"/>
                        </a:spcBef>
                        <a:spcAft>
                          <a:spcPts val="0"/>
                        </a:spcAft>
                      </a:pPr>
                      <a:r>
                        <a:rPr lang="fa-IR" sz="1400" b="1">
                          <a:latin typeface="Times New Roman"/>
                          <a:ea typeface="Times New Roman"/>
                          <a:cs typeface="B Nazanin" pitchFamily="2" charset="-78"/>
                        </a:rPr>
                        <a:t>1</a:t>
                      </a:r>
                      <a:endParaRPr lang="en-US" sz="1600" b="1">
                        <a:latin typeface="Times New Roman"/>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3">
                  <a:txBody>
                    <a:bodyPr/>
                    <a:lstStyle/>
                    <a:p>
                      <a:pPr marL="0" marR="0" algn="r" rtl="1">
                        <a:lnSpc>
                          <a:spcPct val="115000"/>
                        </a:lnSpc>
                        <a:spcBef>
                          <a:spcPts val="0"/>
                        </a:spcBef>
                        <a:spcAft>
                          <a:spcPts val="0"/>
                        </a:spcAft>
                      </a:pPr>
                      <a:r>
                        <a:rPr lang="fa-IR" sz="1400" b="1" dirty="0">
                          <a:latin typeface="Times New Roman"/>
                          <a:ea typeface="Times New Roman"/>
                          <a:cs typeface="B Nazanin" pitchFamily="2" charset="-78"/>
                        </a:rPr>
                        <a:t>پایش مصرف انرژی                                          </a:t>
                      </a:r>
                      <a:r>
                        <a:rPr lang="fa-IR" sz="1400" b="1" dirty="0" smtClean="0">
                          <a:latin typeface="Times New Roman"/>
                          <a:ea typeface="Times New Roman"/>
                          <a:cs typeface="B Nazanin" pitchFamily="2" charset="-78"/>
                        </a:rPr>
                        <a:t>                                          </a:t>
                      </a:r>
                      <a:r>
                        <a:rPr lang="fa-IR" sz="1400" b="1" dirty="0">
                          <a:latin typeface="Times New Roman"/>
                          <a:ea typeface="Times New Roman"/>
                          <a:cs typeface="B Nazanin" pitchFamily="2" charset="-78"/>
                        </a:rPr>
                        <a:t>5</a:t>
                      </a:r>
                      <a:endParaRPr lang="en-US" sz="1600" b="1" dirty="0">
                        <a:latin typeface="Times New Roman"/>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US"/>
                    </a:p>
                  </a:txBody>
                  <a:tcPr/>
                </a:tc>
                <a:tc hMerge="1">
                  <a:txBody>
                    <a:bodyPr/>
                    <a:lstStyle/>
                    <a:p>
                      <a:endParaRPr lang="en-US"/>
                    </a:p>
                  </a:txBody>
                  <a:tcPr/>
                </a:tc>
              </a:tr>
              <a:tr h="454002">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pitchFamily="2" charset="-78"/>
                          <a:sym typeface="Wingdings"/>
                        </a:rPr>
                        <a:t></a:t>
                      </a:r>
                      <a:endParaRPr lang="en-US" sz="1600" b="1">
                        <a:latin typeface="Times New Roman"/>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tabLst>
                          <a:tab pos="245110" algn="l"/>
                        </a:tabLst>
                      </a:pPr>
                      <a:r>
                        <a:rPr lang="fa-IR" sz="1400" b="1">
                          <a:latin typeface="Times New Roman"/>
                          <a:ea typeface="Times New Roman"/>
                          <a:cs typeface="B Nazanin" pitchFamily="2" charset="-78"/>
                        </a:rPr>
                        <a:t>بررسی کنتور برق، حداقل ماهی یک‏بار</a:t>
                      </a:r>
                      <a:endParaRPr lang="en-US" sz="1600" b="1">
                        <a:latin typeface="Times New Roman"/>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endParaRPr lang="fa-IR" sz="1600" b="1">
                        <a:latin typeface="Times New Roman"/>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r>
                        <a:rPr lang="fa-IR" sz="1600" b="1" dirty="0">
                          <a:latin typeface="Times New Roman"/>
                          <a:ea typeface="Times New Roman"/>
                          <a:cs typeface="B Nazanin" pitchFamily="2" charset="-78"/>
                        </a:rPr>
                        <a:t>چک لیست سابقه حداقل 3 ماهه</a:t>
                      </a:r>
                      <a:endParaRPr lang="en-US" sz="1600" b="1" dirty="0">
                        <a:latin typeface="Times New Roman"/>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4002">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pitchFamily="2" charset="-78"/>
                          <a:sym typeface="Wingdings"/>
                        </a:rPr>
                        <a:t></a:t>
                      </a:r>
                      <a:endParaRPr lang="en-US" sz="1600" b="1">
                        <a:latin typeface="Times New Roman"/>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tabLst>
                          <a:tab pos="245110" algn="l"/>
                        </a:tabLst>
                      </a:pPr>
                      <a:r>
                        <a:rPr lang="fa-IR" sz="1400" b="1">
                          <a:latin typeface="Times New Roman"/>
                          <a:ea typeface="Times New Roman"/>
                          <a:cs typeface="B Nazanin" pitchFamily="2" charset="-78"/>
                        </a:rPr>
                        <a:t>نصب کنتور در هر واحد برای پایش میزان مصرف انرژی</a:t>
                      </a:r>
                      <a:endParaRPr lang="en-US" sz="1600" b="1">
                        <a:latin typeface="Times New Roman"/>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endParaRPr lang="fa-IR" sz="1600" b="1">
                        <a:latin typeface="Times New Roman"/>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r>
                        <a:rPr lang="fa-IR" sz="1600" b="1">
                          <a:latin typeface="Times New Roman"/>
                          <a:ea typeface="Times New Roman"/>
                          <a:cs typeface="B Nazanin" pitchFamily="2" charset="-78"/>
                        </a:rPr>
                        <a:t>مشاهده</a:t>
                      </a:r>
                      <a:endParaRPr lang="en-US" sz="1600" b="1">
                        <a:latin typeface="Times New Roman"/>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4002">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pitchFamily="2" charset="-78"/>
                          <a:sym typeface="Wingdings"/>
                        </a:rPr>
                        <a:t></a:t>
                      </a:r>
                      <a:endParaRPr lang="en-US" sz="1600" b="1">
                        <a:latin typeface="Times New Roman"/>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tabLst>
                          <a:tab pos="245110" algn="l"/>
                        </a:tabLst>
                      </a:pPr>
                      <a:r>
                        <a:rPr lang="fa-IR" sz="1400" b="1">
                          <a:latin typeface="Times New Roman"/>
                          <a:ea typeface="Times New Roman"/>
                          <a:cs typeface="B Nazanin" pitchFamily="2" charset="-78"/>
                        </a:rPr>
                        <a:t>محاسبة هزینه‏های مصرف انرژی برای واحدهای سازمان</a:t>
                      </a:r>
                      <a:endParaRPr lang="en-US" sz="1600" b="1">
                        <a:latin typeface="Times New Roman"/>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endParaRPr lang="fa-IR" sz="1600" b="1">
                        <a:latin typeface="Times New Roman"/>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r>
                        <a:rPr lang="fa-IR" sz="1600" b="1">
                          <a:latin typeface="Times New Roman"/>
                          <a:ea typeface="Times New Roman"/>
                          <a:cs typeface="B Nazanin" pitchFamily="2" charset="-78"/>
                        </a:rPr>
                        <a:t>مستندات</a:t>
                      </a:r>
                      <a:endParaRPr lang="en-US" sz="1600" b="1">
                        <a:latin typeface="Times New Roman"/>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4002">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pitchFamily="2" charset="-78"/>
                          <a:sym typeface="Wingdings"/>
                        </a:rPr>
                        <a:t></a:t>
                      </a:r>
                      <a:endParaRPr lang="en-US" sz="1600" b="1">
                        <a:latin typeface="Times New Roman"/>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tabLst>
                          <a:tab pos="245110" algn="l"/>
                        </a:tabLst>
                      </a:pPr>
                      <a:r>
                        <a:rPr lang="fa-IR" sz="1400" b="1">
                          <a:latin typeface="Times New Roman"/>
                          <a:ea typeface="Times New Roman"/>
                          <a:cs typeface="B Nazanin" pitchFamily="2" charset="-78"/>
                        </a:rPr>
                        <a:t>شناسایی فعالیت‏های پرمصرف انرژی</a:t>
                      </a:r>
                      <a:endParaRPr lang="en-US" sz="1600" b="1">
                        <a:latin typeface="Times New Roman"/>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endParaRPr lang="fa-IR" sz="1600" b="1">
                        <a:latin typeface="Times New Roman"/>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r>
                        <a:rPr lang="fa-IR" sz="1600" b="1">
                          <a:latin typeface="Times New Roman"/>
                          <a:ea typeface="Times New Roman"/>
                          <a:cs typeface="B Nazanin" pitchFamily="2" charset="-78"/>
                        </a:rPr>
                        <a:t>لیست تاییده شده</a:t>
                      </a:r>
                      <a:endParaRPr lang="en-US" sz="1600" b="1">
                        <a:latin typeface="Times New Roman"/>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4002">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pitchFamily="2" charset="-78"/>
                          <a:sym typeface="Wingdings"/>
                        </a:rPr>
                        <a:t></a:t>
                      </a:r>
                      <a:endParaRPr lang="en-US" sz="1600" b="1">
                        <a:latin typeface="Times New Roman"/>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tabLst>
                          <a:tab pos="245110" algn="l"/>
                        </a:tabLst>
                      </a:pPr>
                      <a:r>
                        <a:rPr lang="fa-IR" sz="1400" b="1">
                          <a:latin typeface="Times New Roman"/>
                          <a:ea typeface="Times New Roman"/>
                          <a:cs typeface="B Nazanin" pitchFamily="2" charset="-78"/>
                        </a:rPr>
                        <a:t>مشخص کردن مکان‏های پرمصرف انرژی در سازمان</a:t>
                      </a:r>
                      <a:endParaRPr lang="en-US" sz="1600" b="1">
                        <a:latin typeface="Times New Roman"/>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endParaRPr lang="fa-IR" sz="1600" b="1">
                        <a:latin typeface="Times New Roman"/>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r>
                        <a:rPr lang="fa-IR" sz="1600" b="1">
                          <a:latin typeface="Times New Roman"/>
                          <a:ea typeface="Times New Roman"/>
                          <a:cs typeface="B Nazanin" pitchFamily="2" charset="-78"/>
                        </a:rPr>
                        <a:t>لیست تایید شده بصورت فنی/نقشه</a:t>
                      </a:r>
                      <a:endParaRPr lang="en-US" sz="1600" b="1">
                        <a:latin typeface="Times New Roman"/>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4002">
                <a:tc gridSpan="2">
                  <a:txBody>
                    <a:bodyPr/>
                    <a:lstStyle/>
                    <a:p>
                      <a:pPr marL="0" marR="0" algn="l" rtl="1">
                        <a:lnSpc>
                          <a:spcPct val="115000"/>
                        </a:lnSpc>
                        <a:spcBef>
                          <a:spcPts val="0"/>
                        </a:spcBef>
                        <a:spcAft>
                          <a:spcPts val="0"/>
                        </a:spcAft>
                        <a:tabLst>
                          <a:tab pos="245110" algn="l"/>
                        </a:tabLst>
                      </a:pPr>
                      <a:r>
                        <a:rPr lang="fa-IR" sz="1400" b="1" dirty="0">
                          <a:latin typeface="Times New Roman"/>
                          <a:ea typeface="Times New Roman"/>
                          <a:cs typeface="B Nazanin" pitchFamily="2" charset="-78"/>
                        </a:rPr>
                        <a:t>جمع امتیاز</a:t>
                      </a:r>
                      <a:endParaRPr lang="en-US" sz="1600" b="1" dirty="0">
                        <a:latin typeface="Times New Roman"/>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228600" marR="0" algn="r" rtl="1">
                        <a:lnSpc>
                          <a:spcPct val="115000"/>
                        </a:lnSpc>
                        <a:spcBef>
                          <a:spcPts val="0"/>
                        </a:spcBef>
                        <a:spcAft>
                          <a:spcPts val="0"/>
                        </a:spcAft>
                        <a:tabLst>
                          <a:tab pos="245110" algn="l"/>
                        </a:tabLst>
                      </a:pPr>
                      <a:endParaRPr lang="fa-IR" sz="1600" b="1" dirty="0">
                        <a:latin typeface="Times New Roman"/>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57200"/>
            <a:ext cx="7315200" cy="609600"/>
          </a:xfrm>
        </p:spPr>
        <p:txBody>
          <a:bodyPr anchor="t">
            <a:noAutofit/>
          </a:bodyPr>
          <a:lstStyle/>
          <a:p>
            <a:pPr eaLnBrk="1" hangingPunct="1">
              <a:defRPr/>
            </a:pPr>
            <a:r>
              <a:rPr lang="fa-IR" sz="4000" b="1" dirty="0" smtClean="0">
                <a:solidFill>
                  <a:schemeClr val="tx1"/>
                </a:solidFill>
                <a:effectLst>
                  <a:outerShdw blurRad="38100" dist="38100" dir="2700000" algn="tl">
                    <a:srgbClr val="000000">
                      <a:alpha val="43137"/>
                    </a:srgbClr>
                  </a:outerShdw>
                </a:effectLst>
              </a:rPr>
              <a:t>برهان حفاظت از محيط زيست</a:t>
            </a:r>
            <a:endParaRPr lang="en-US" sz="4000" b="1" dirty="0" smtClean="0">
              <a:solidFill>
                <a:schemeClr val="tx1"/>
              </a:solidFill>
              <a:effectLst>
                <a:outerShdw blurRad="38100" dist="38100" dir="2700000" algn="tl">
                  <a:srgbClr val="000000">
                    <a:alpha val="43137"/>
                  </a:srgbClr>
                </a:outerShdw>
              </a:effectLst>
            </a:endParaRPr>
          </a:p>
        </p:txBody>
      </p:sp>
      <p:sp>
        <p:nvSpPr>
          <p:cNvPr id="81923" name="Rectangle 3"/>
          <p:cNvSpPr>
            <a:spLocks noGrp="1" noChangeArrowheads="1"/>
          </p:cNvSpPr>
          <p:nvPr>
            <p:ph type="body" idx="1"/>
          </p:nvPr>
        </p:nvSpPr>
        <p:spPr/>
        <p:txBody>
          <a:bodyPr>
            <a:normAutofit/>
          </a:bodyPr>
          <a:lstStyle/>
          <a:p>
            <a:pPr algn="just" rtl="1" eaLnBrk="1" hangingPunct="1">
              <a:lnSpc>
                <a:spcPct val="150000"/>
              </a:lnSpc>
              <a:defRPr/>
            </a:pPr>
            <a:r>
              <a:rPr lang="ar-SA" sz="2400" b="1" dirty="0" smtClean="0">
                <a:solidFill>
                  <a:schemeClr val="tx1"/>
                </a:solidFill>
                <a:cs typeface="B Nazanin" pitchFamily="2" charset="-78"/>
              </a:rPr>
              <a:t>و برهان هاي ديگري كه مي گويند محيط زيست ارزشي ذاتي دارد، به اين معني كه ارزش آن تنها در اين نيست كه وسيله بر آوردن نيازهاي انسان است، چراكه حتي اگر نتواند وسيله اي براي بر آوردن نيازهاي انساني باشد، باز هم ارزش خود را از دست نخواهد داد.</a:t>
            </a:r>
          </a:p>
          <a:p>
            <a:pPr algn="just">
              <a:buNone/>
              <a:defRPr/>
            </a:pPr>
            <a:r>
              <a:rPr lang="fa-IR" sz="2400" dirty="0" smtClean="0">
                <a:solidFill>
                  <a:schemeClr val="tx1"/>
                </a:solidFill>
                <a:cs typeface="B Nazanin" pitchFamily="2" charset="-78"/>
              </a:rPr>
              <a:t>     </a:t>
            </a:r>
            <a:r>
              <a:rPr lang="ar-SA" sz="2400" dirty="0" smtClean="0">
                <a:solidFill>
                  <a:srgbClr val="0070C0"/>
                </a:solidFill>
                <a:effectLst>
                  <a:outerShdw blurRad="38100" dist="38100" dir="2700000" algn="tl">
                    <a:srgbClr val="C0C0C0"/>
                  </a:outerShdw>
                </a:effectLst>
                <a:cs typeface="B Nazanin" pitchFamily="2" charset="-78"/>
              </a:rPr>
              <a:t>سيد حسن نصر</a:t>
            </a:r>
            <a:r>
              <a:rPr lang="ar-SA" sz="2400" dirty="0" smtClean="0">
                <a:solidFill>
                  <a:srgbClr val="0070C0"/>
                </a:solidFill>
                <a:cs typeface="B Nazanin" pitchFamily="2" charset="-78"/>
              </a:rPr>
              <a:t> در كتاب " دين و نظم طبيعت</a:t>
            </a:r>
            <a:endParaRPr lang="en-US" sz="2400" dirty="0" smtClean="0">
              <a:solidFill>
                <a:srgbClr val="0070C0"/>
              </a:solidFill>
              <a:cs typeface="B Nazanin" pitchFamily="2" charset="-78"/>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229600" cy="1143000"/>
          </a:xfrm>
        </p:spPr>
        <p:txBody>
          <a:bodyPr>
            <a:normAutofit fontScale="90000"/>
          </a:bodyPr>
          <a:lstStyle/>
          <a:p>
            <a:r>
              <a:rPr lang="fa-IR" dirty="0" smtClean="0"/>
              <a:t>1-  </a:t>
            </a:r>
            <a:r>
              <a:rPr lang="fa-IR" b="1" dirty="0" smtClean="0">
                <a:solidFill>
                  <a:srgbClr val="FF0000"/>
                </a:solidFill>
              </a:rPr>
              <a:t>انرژی</a:t>
            </a:r>
            <a:br>
              <a:rPr lang="fa-IR" b="1" dirty="0" smtClean="0">
                <a:solidFill>
                  <a:srgbClr val="FF0000"/>
                </a:solidFill>
              </a:rPr>
            </a:br>
            <a:r>
              <a:rPr lang="fa-IR" b="1" dirty="0" smtClean="0">
                <a:solidFill>
                  <a:srgbClr val="FF0000"/>
                </a:solidFill>
              </a:rPr>
              <a:t> 1</a:t>
            </a:r>
            <a:r>
              <a:rPr lang="fa-IR" dirty="0" smtClean="0"/>
              <a:t>-2 </a:t>
            </a:r>
            <a:r>
              <a:rPr lang="fa-IR" b="1" dirty="0" smtClean="0"/>
              <a:t>جلوگیری از اتلاف انرژی </a:t>
            </a:r>
            <a:r>
              <a:rPr lang="fa-IR" b="1" dirty="0" smtClean="0">
                <a:solidFill>
                  <a:srgbClr val="FF0000"/>
                </a:solidFill>
              </a:rPr>
              <a:t/>
            </a:r>
            <a:br>
              <a:rPr lang="fa-IR" b="1" dirty="0" smtClean="0">
                <a:solidFill>
                  <a:srgbClr val="FF0000"/>
                </a:solidFill>
              </a:rPr>
            </a:br>
            <a:r>
              <a:rPr lang="fa-IR" dirty="0" smtClean="0"/>
              <a:t/>
            </a:r>
            <a:br>
              <a:rPr lang="fa-IR" dirty="0" smtClean="0"/>
            </a:br>
            <a:r>
              <a:rPr lang="fa-IR" dirty="0" smtClean="0"/>
              <a:t/>
            </a:r>
            <a:br>
              <a:rPr lang="fa-IR" dirty="0" smtClean="0"/>
            </a:br>
            <a:r>
              <a:rPr lang="fa-IR" dirty="0" smtClean="0"/>
              <a:t/>
            </a:r>
            <a:br>
              <a:rPr lang="fa-IR" dirty="0" smtClean="0"/>
            </a:br>
            <a:endParaRPr lang="en-US" dirty="0"/>
          </a:p>
        </p:txBody>
      </p:sp>
      <p:graphicFrame>
        <p:nvGraphicFramePr>
          <p:cNvPr id="6" name="Content Placeholder 5"/>
          <p:cNvGraphicFramePr>
            <a:graphicFrameLocks noGrp="1"/>
          </p:cNvGraphicFramePr>
          <p:nvPr>
            <p:ph idx="1"/>
          </p:nvPr>
        </p:nvGraphicFramePr>
        <p:xfrm>
          <a:off x="914400" y="2590800"/>
          <a:ext cx="7281592" cy="4084756"/>
        </p:xfrm>
        <a:graphic>
          <a:graphicData uri="http://schemas.openxmlformats.org/drawingml/2006/table">
            <a:tbl>
              <a:tblPr rtl="1"/>
              <a:tblGrid>
                <a:gridCol w="514041"/>
                <a:gridCol w="3609681"/>
                <a:gridCol w="272153"/>
                <a:gridCol w="224256"/>
                <a:gridCol w="2661461"/>
              </a:tblGrid>
              <a:tr h="319314">
                <a:tc>
                  <a:txBody>
                    <a:bodyPr/>
                    <a:lstStyle/>
                    <a:p>
                      <a:pPr marL="228600" marR="0" algn="ctr" rtl="1">
                        <a:lnSpc>
                          <a:spcPct val="115000"/>
                        </a:lnSpc>
                        <a:spcBef>
                          <a:spcPts val="0"/>
                        </a:spcBef>
                        <a:spcAft>
                          <a:spcPts val="0"/>
                        </a:spcAft>
                      </a:pPr>
                      <a:r>
                        <a:rPr lang="fa-IR" sz="1400" b="1" dirty="0">
                          <a:latin typeface="Times New Roman"/>
                          <a:ea typeface="Times New Roman"/>
                          <a:cs typeface="B Nazanin"/>
                        </a:rPr>
                        <a:t>2</a:t>
                      </a:r>
                      <a:endParaRPr lang="en-US" sz="1600" b="1" dirty="0">
                        <a:latin typeface="Times New Roman"/>
                        <a:ea typeface="Times New Roman"/>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4">
                  <a:txBody>
                    <a:bodyPr/>
                    <a:lstStyle/>
                    <a:p>
                      <a:pPr marL="0" marR="0" algn="r" rtl="1">
                        <a:lnSpc>
                          <a:spcPct val="115000"/>
                        </a:lnSpc>
                        <a:spcBef>
                          <a:spcPts val="0"/>
                        </a:spcBef>
                        <a:spcAft>
                          <a:spcPts val="0"/>
                        </a:spcAft>
                      </a:pPr>
                      <a:r>
                        <a:rPr lang="fa-IR" sz="1400" b="1" dirty="0">
                          <a:latin typeface="Times New Roman"/>
                          <a:ea typeface="Times New Roman"/>
                          <a:cs typeface="B Nazanin"/>
                        </a:rPr>
                        <a:t>جلوگیری از اتلاف انرژی                                                   </a:t>
                      </a:r>
                      <a:r>
                        <a:rPr lang="fa-IR" sz="1400" b="1" dirty="0" smtClean="0">
                          <a:latin typeface="Times New Roman"/>
                          <a:ea typeface="Times New Roman"/>
                          <a:cs typeface="B Nazanin"/>
                        </a:rPr>
                        <a:t>         </a:t>
                      </a:r>
                      <a:r>
                        <a:rPr lang="fa-IR" sz="1400" b="1" dirty="0">
                          <a:latin typeface="Times New Roman"/>
                          <a:ea typeface="Times New Roman"/>
                          <a:cs typeface="B Nazanin"/>
                        </a:rPr>
                        <a:t>16</a:t>
                      </a:r>
                      <a:endParaRPr lang="en-US" sz="1600" b="1" dirty="0">
                        <a:latin typeface="Times New Roman"/>
                        <a:ea typeface="Times New Roman"/>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48343">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600" b="1">
                        <a:latin typeface="Times New Roman"/>
                        <a:ea typeface="Times New Roman"/>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tabLst>
                          <a:tab pos="245110" algn="l"/>
                        </a:tabLst>
                      </a:pPr>
                      <a:r>
                        <a:rPr lang="fa-IR" sz="1400" b="1">
                          <a:latin typeface="Times New Roman"/>
                          <a:ea typeface="Times New Roman"/>
                          <a:cs typeface="B Nazanin"/>
                        </a:rPr>
                        <a:t>نگهداری پیشگیرانه از تجهیزات، شامل گرم‏کننده‏ها و سیستم تهویه</a:t>
                      </a:r>
                      <a:endParaRPr lang="en-US" sz="1600" b="1">
                        <a:latin typeface="Times New Roman"/>
                        <a:ea typeface="Times New Roman"/>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ctr" rtl="1">
                        <a:lnSpc>
                          <a:spcPct val="115000"/>
                        </a:lnSpc>
                        <a:spcBef>
                          <a:spcPts val="0"/>
                        </a:spcBef>
                        <a:spcAft>
                          <a:spcPts val="0"/>
                        </a:spcAft>
                        <a:tabLst>
                          <a:tab pos="245110" algn="l"/>
                        </a:tabLst>
                      </a:pPr>
                      <a:r>
                        <a:rPr lang="fa-IR" sz="1400" b="1">
                          <a:latin typeface="Times New Roman"/>
                          <a:ea typeface="Times New Roman"/>
                          <a:cs typeface="B Nazanin"/>
                        </a:rPr>
                        <a:t>3</a:t>
                      </a:r>
                      <a:endParaRPr lang="en-US" sz="1600" b="1">
                        <a:latin typeface="Times New Roman"/>
                        <a:ea typeface="Times New Roman"/>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245110" algn="l"/>
                        </a:tabLst>
                      </a:pPr>
                      <a:r>
                        <a:rPr lang="fa-IR" sz="1050" b="1">
                          <a:latin typeface="Times New Roman"/>
                          <a:ea typeface="Times New Roman"/>
                          <a:cs typeface="B Nazanin"/>
                        </a:rPr>
                        <a:t>3</a:t>
                      </a:r>
                      <a:endParaRPr lang="en-US" sz="1600" b="1">
                        <a:latin typeface="Times New Roman"/>
                        <a:ea typeface="Times New Roman"/>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r>
                        <a:rPr lang="fa-IR" sz="1600" b="1">
                          <a:latin typeface="Times New Roman"/>
                          <a:ea typeface="Times New Roman"/>
                          <a:cs typeface="B Nazanin"/>
                        </a:rPr>
                        <a:t>برنامه</a:t>
                      </a:r>
                      <a:endParaRPr lang="en-US" sz="1600" b="1">
                        <a:latin typeface="Times New Roman"/>
                        <a:ea typeface="Times New Roman"/>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343">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600" b="1">
                        <a:latin typeface="Times New Roman"/>
                        <a:ea typeface="Times New Roman"/>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tabLst>
                          <a:tab pos="245110" algn="l"/>
                        </a:tabLst>
                      </a:pPr>
                      <a:r>
                        <a:rPr lang="fa-IR" sz="1400" b="1">
                          <a:latin typeface="Times New Roman"/>
                          <a:ea typeface="Times New Roman"/>
                          <a:cs typeface="B Nazanin"/>
                        </a:rPr>
                        <a:t>تمیز کردن و تعویض مرتب فیلترهای سیستم تهویه</a:t>
                      </a:r>
                      <a:endParaRPr lang="en-US" sz="1600" b="1">
                        <a:latin typeface="Times New Roman"/>
                        <a:ea typeface="Times New Roman"/>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228600" marR="0" algn="r" rtl="1">
                        <a:lnSpc>
                          <a:spcPct val="115000"/>
                        </a:lnSpc>
                        <a:spcBef>
                          <a:spcPts val="0"/>
                        </a:spcBef>
                        <a:spcAft>
                          <a:spcPts val="0"/>
                        </a:spcAft>
                        <a:tabLst>
                          <a:tab pos="245110" algn="l"/>
                        </a:tabLst>
                      </a:pPr>
                      <a:endParaRPr lang="fa-IR" sz="1600" b="1">
                        <a:latin typeface="Times New Roman"/>
                        <a:ea typeface="Times New Roman"/>
                        <a:cs typeface="B Nazanin"/>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228600" marR="0" algn="r" rtl="1">
                        <a:lnSpc>
                          <a:spcPct val="115000"/>
                        </a:lnSpc>
                        <a:spcBef>
                          <a:spcPts val="0"/>
                        </a:spcBef>
                        <a:spcAft>
                          <a:spcPts val="0"/>
                        </a:spcAft>
                        <a:tabLst>
                          <a:tab pos="245110" algn="l"/>
                        </a:tabLst>
                      </a:pPr>
                      <a:r>
                        <a:rPr lang="fa-IR" sz="1600" b="1">
                          <a:latin typeface="Times New Roman"/>
                          <a:ea typeface="Times New Roman"/>
                          <a:cs typeface="B Nazanin"/>
                        </a:rPr>
                        <a:t>مشاهده/مدرک</a:t>
                      </a:r>
                      <a:endParaRPr lang="en-US" sz="1600" b="1">
                        <a:latin typeface="Times New Roman"/>
                        <a:ea typeface="Times New Roman"/>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343">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600" b="1">
                        <a:latin typeface="Times New Roman"/>
                        <a:ea typeface="Times New Roman"/>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tabLst>
                          <a:tab pos="245110" algn="l"/>
                        </a:tabLst>
                      </a:pPr>
                      <a:r>
                        <a:rPr lang="fa-IR" sz="1400" b="1">
                          <a:latin typeface="Times New Roman"/>
                          <a:ea typeface="Times New Roman"/>
                          <a:cs typeface="B Nazanin"/>
                        </a:rPr>
                        <a:t>کنترل هر چه بیشتر مصرف آب گرم</a:t>
                      </a:r>
                      <a:endParaRPr lang="en-US" sz="1600" b="1">
                        <a:latin typeface="Times New Roman"/>
                        <a:ea typeface="Times New Roman"/>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228600" marR="0" algn="r" rtl="1">
                        <a:lnSpc>
                          <a:spcPct val="115000"/>
                        </a:lnSpc>
                        <a:spcBef>
                          <a:spcPts val="0"/>
                        </a:spcBef>
                        <a:spcAft>
                          <a:spcPts val="0"/>
                        </a:spcAft>
                        <a:tabLst>
                          <a:tab pos="245110" algn="l"/>
                        </a:tabLst>
                      </a:pPr>
                      <a:endParaRPr lang="fa-IR" sz="1600" b="1">
                        <a:latin typeface="Times New Roman"/>
                        <a:ea typeface="Times New Roman"/>
                        <a:cs typeface="B Nazanin"/>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228600" marR="0" algn="r" rtl="1">
                        <a:lnSpc>
                          <a:spcPct val="115000"/>
                        </a:lnSpc>
                        <a:spcBef>
                          <a:spcPts val="0"/>
                        </a:spcBef>
                        <a:spcAft>
                          <a:spcPts val="0"/>
                        </a:spcAft>
                        <a:tabLst>
                          <a:tab pos="245110" algn="l"/>
                        </a:tabLst>
                      </a:pPr>
                      <a:r>
                        <a:rPr lang="fa-IR" sz="1600" b="1" dirty="0">
                          <a:latin typeface="Times New Roman"/>
                          <a:ea typeface="Times New Roman"/>
                          <a:cs typeface="B Nazanin"/>
                        </a:rPr>
                        <a:t>روش اجرائی</a:t>
                      </a:r>
                      <a:endParaRPr lang="en-US" sz="1600" b="1" dirty="0">
                        <a:latin typeface="Times New Roman"/>
                        <a:ea typeface="Times New Roman"/>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343">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600" b="1">
                        <a:latin typeface="Times New Roman"/>
                        <a:ea typeface="Times New Roman"/>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tabLst>
                          <a:tab pos="245110" algn="l"/>
                        </a:tabLst>
                      </a:pPr>
                      <a:r>
                        <a:rPr lang="fa-IR" sz="1400" b="1">
                          <a:latin typeface="Times New Roman"/>
                          <a:ea typeface="Times New Roman"/>
                          <a:cs typeface="B Nazanin"/>
                        </a:rPr>
                        <a:t>نصب هواده بر روی شیرهای آب برای کاهش مصرف آب گرم</a:t>
                      </a:r>
                      <a:endParaRPr lang="en-US" sz="1600" b="1">
                        <a:latin typeface="Times New Roman"/>
                        <a:ea typeface="Times New Roman"/>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228600" marR="0" algn="r" rtl="1">
                        <a:lnSpc>
                          <a:spcPct val="115000"/>
                        </a:lnSpc>
                        <a:spcBef>
                          <a:spcPts val="0"/>
                        </a:spcBef>
                        <a:spcAft>
                          <a:spcPts val="0"/>
                        </a:spcAft>
                        <a:tabLst>
                          <a:tab pos="245110" algn="l"/>
                        </a:tabLst>
                      </a:pPr>
                      <a:endParaRPr lang="fa-IR" sz="1600" b="1">
                        <a:latin typeface="Times New Roman"/>
                        <a:ea typeface="Times New Roman"/>
                        <a:cs typeface="B Nazanin"/>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228600" marR="0" algn="r" rtl="1">
                        <a:lnSpc>
                          <a:spcPct val="115000"/>
                        </a:lnSpc>
                        <a:spcBef>
                          <a:spcPts val="0"/>
                        </a:spcBef>
                        <a:spcAft>
                          <a:spcPts val="0"/>
                        </a:spcAft>
                        <a:tabLst>
                          <a:tab pos="245110" algn="l"/>
                        </a:tabLst>
                      </a:pPr>
                      <a:r>
                        <a:rPr lang="fa-IR" sz="1600" b="1">
                          <a:latin typeface="Times New Roman"/>
                          <a:ea typeface="Times New Roman"/>
                          <a:cs typeface="B Nazanin"/>
                        </a:rPr>
                        <a:t>مشاهده</a:t>
                      </a:r>
                      <a:endParaRPr lang="en-US" sz="1600" b="1">
                        <a:latin typeface="Times New Roman"/>
                        <a:ea typeface="Times New Roman"/>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8629">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600" b="1">
                        <a:latin typeface="Times New Roman"/>
                        <a:ea typeface="Times New Roman"/>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tabLst>
                          <a:tab pos="245110" algn="l"/>
                        </a:tabLst>
                      </a:pPr>
                      <a:r>
                        <a:rPr lang="fa-IR" sz="1400" b="1">
                          <a:latin typeface="Times New Roman"/>
                          <a:ea typeface="Times New Roman"/>
                          <a:cs typeface="B Nazanin"/>
                        </a:rPr>
                        <a:t>انتخاب سیستم‏های عایق‏بندی بادوام برای به حداقل رساندن اتلاف حرارت و منابع</a:t>
                      </a:r>
                      <a:endParaRPr lang="en-US" sz="1600" b="1">
                        <a:latin typeface="Times New Roman"/>
                        <a:ea typeface="Times New Roman"/>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228600" marR="0" algn="r" rtl="1">
                        <a:lnSpc>
                          <a:spcPct val="115000"/>
                        </a:lnSpc>
                        <a:spcBef>
                          <a:spcPts val="0"/>
                        </a:spcBef>
                        <a:spcAft>
                          <a:spcPts val="0"/>
                        </a:spcAft>
                        <a:tabLst>
                          <a:tab pos="245110" algn="l"/>
                        </a:tabLst>
                      </a:pPr>
                      <a:endParaRPr lang="fa-IR" sz="1600" b="1">
                        <a:latin typeface="Times New Roman"/>
                        <a:ea typeface="Times New Roman"/>
                        <a:cs typeface="B Nazanin"/>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228600" marR="0" algn="r" rtl="1">
                        <a:lnSpc>
                          <a:spcPct val="115000"/>
                        </a:lnSpc>
                        <a:spcBef>
                          <a:spcPts val="0"/>
                        </a:spcBef>
                        <a:spcAft>
                          <a:spcPts val="0"/>
                        </a:spcAft>
                        <a:tabLst>
                          <a:tab pos="245110" algn="l"/>
                        </a:tabLst>
                      </a:pPr>
                      <a:r>
                        <a:rPr lang="fa-IR" sz="1600" b="1" dirty="0">
                          <a:latin typeface="Times New Roman"/>
                          <a:ea typeface="Times New Roman"/>
                          <a:cs typeface="B Nazanin"/>
                        </a:rPr>
                        <a:t>مشاهده</a:t>
                      </a:r>
                      <a:endParaRPr lang="en-US" sz="1600" b="1" dirty="0">
                        <a:latin typeface="Times New Roman"/>
                        <a:ea typeface="Times New Roman"/>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343">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600" b="1">
                        <a:latin typeface="Times New Roman"/>
                        <a:ea typeface="Times New Roman"/>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tabLst>
                          <a:tab pos="245110" algn="l"/>
                        </a:tabLst>
                      </a:pPr>
                      <a:r>
                        <a:rPr lang="fa-IR" sz="1400" b="1">
                          <a:latin typeface="Times New Roman"/>
                          <a:ea typeface="Times New Roman"/>
                          <a:cs typeface="B Nazanin"/>
                        </a:rPr>
                        <a:t>بررسی عایق‏بندی لوله‏های آب گرم برای کاهش اتلاف انرژی</a:t>
                      </a:r>
                      <a:endParaRPr lang="en-US" sz="1600" b="1">
                        <a:latin typeface="Times New Roman"/>
                        <a:ea typeface="Times New Roman"/>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228600" marR="0" algn="r" rtl="1">
                        <a:lnSpc>
                          <a:spcPct val="115000"/>
                        </a:lnSpc>
                        <a:spcBef>
                          <a:spcPts val="0"/>
                        </a:spcBef>
                        <a:spcAft>
                          <a:spcPts val="0"/>
                        </a:spcAft>
                        <a:tabLst>
                          <a:tab pos="245110" algn="l"/>
                        </a:tabLst>
                      </a:pPr>
                      <a:endParaRPr lang="fa-IR" sz="1600" b="1">
                        <a:latin typeface="Times New Roman"/>
                        <a:ea typeface="Times New Roman"/>
                        <a:cs typeface="B Nazanin"/>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228600" marR="0" algn="r" rtl="1">
                        <a:lnSpc>
                          <a:spcPct val="115000"/>
                        </a:lnSpc>
                        <a:spcBef>
                          <a:spcPts val="0"/>
                        </a:spcBef>
                        <a:spcAft>
                          <a:spcPts val="0"/>
                        </a:spcAft>
                        <a:tabLst>
                          <a:tab pos="245110" algn="l"/>
                        </a:tabLst>
                      </a:pPr>
                      <a:r>
                        <a:rPr lang="fa-IR" sz="1600" b="1" dirty="0">
                          <a:latin typeface="Times New Roman"/>
                          <a:ea typeface="Times New Roman"/>
                          <a:cs typeface="B Nazanin"/>
                        </a:rPr>
                        <a:t>مشاهده/برنامه بصورت دوره ایی</a:t>
                      </a:r>
                      <a:endParaRPr lang="en-US" sz="1600" b="1" dirty="0">
                        <a:latin typeface="Times New Roman"/>
                        <a:ea typeface="Times New Roman"/>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7943">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600" b="1">
                        <a:latin typeface="Times New Roman"/>
                        <a:ea typeface="Times New Roman"/>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tabLst>
                          <a:tab pos="245110" algn="l"/>
                        </a:tabLst>
                      </a:pPr>
                      <a:r>
                        <a:rPr lang="fa-IR" sz="1400" b="1">
                          <a:latin typeface="Times New Roman"/>
                          <a:ea typeface="Times New Roman"/>
                          <a:cs typeface="B Nazanin"/>
                        </a:rPr>
                        <a:t>انتخاب ترموستات‏هایی که قادر باشند حداقل و حداکثر دما را برنامه‏ریزی کنند. (همچنین از گرم یا سرد کردن افراطی اتاق‏ها توسط کارکنان جلوگیری شود.)</a:t>
                      </a:r>
                      <a:endParaRPr lang="en-US" sz="1600" b="1">
                        <a:latin typeface="Times New Roman"/>
                        <a:ea typeface="Times New Roman"/>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228600" marR="0" algn="r" rtl="1">
                        <a:lnSpc>
                          <a:spcPct val="115000"/>
                        </a:lnSpc>
                        <a:spcBef>
                          <a:spcPts val="0"/>
                        </a:spcBef>
                        <a:spcAft>
                          <a:spcPts val="0"/>
                        </a:spcAft>
                        <a:tabLst>
                          <a:tab pos="245110" algn="l"/>
                        </a:tabLst>
                      </a:pPr>
                      <a:endParaRPr lang="fa-IR" sz="1600" b="1">
                        <a:latin typeface="Times New Roman"/>
                        <a:ea typeface="Times New Roman"/>
                        <a:cs typeface="B Nazanin"/>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228600" marR="0" algn="r" rtl="1">
                        <a:lnSpc>
                          <a:spcPct val="115000"/>
                        </a:lnSpc>
                        <a:spcBef>
                          <a:spcPts val="0"/>
                        </a:spcBef>
                        <a:spcAft>
                          <a:spcPts val="0"/>
                        </a:spcAft>
                        <a:tabLst>
                          <a:tab pos="245110" algn="l"/>
                        </a:tabLst>
                      </a:pPr>
                      <a:r>
                        <a:rPr lang="fa-IR" sz="1600" b="1" dirty="0">
                          <a:latin typeface="Times New Roman"/>
                          <a:ea typeface="Times New Roman"/>
                          <a:cs typeface="B Nazanin"/>
                        </a:rPr>
                        <a:t>مشاهده</a:t>
                      </a:r>
                      <a:endParaRPr lang="en-US" sz="1600" b="1" dirty="0">
                        <a:latin typeface="Times New Roman"/>
                        <a:ea typeface="Times New Roman"/>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nvGraphicFramePr>
        <p:xfrm>
          <a:off x="935666" y="1219200"/>
          <a:ext cx="7293934" cy="1367028"/>
        </p:xfrm>
        <a:graphic>
          <a:graphicData uri="http://schemas.openxmlformats.org/drawingml/2006/table">
            <a:tbl>
              <a:tblPr rtl="1"/>
              <a:tblGrid>
                <a:gridCol w="572386"/>
                <a:gridCol w="3572540"/>
                <a:gridCol w="542260"/>
                <a:gridCol w="2606748"/>
              </a:tblGrid>
              <a:tr h="360045">
                <a:tc gridSpan="4">
                  <a:txBody>
                    <a:bodyPr/>
                    <a:lstStyle/>
                    <a:p>
                      <a:pPr marL="228600" marR="0" algn="ctr" rtl="1">
                        <a:lnSpc>
                          <a:spcPct val="115000"/>
                        </a:lnSpc>
                        <a:spcBef>
                          <a:spcPts val="0"/>
                        </a:spcBef>
                        <a:spcAft>
                          <a:spcPts val="0"/>
                        </a:spcAft>
                      </a:pPr>
                      <a:r>
                        <a:rPr lang="fa-IR" sz="1600" b="1" dirty="0">
                          <a:latin typeface="Times New Roman"/>
                          <a:ea typeface="Times New Roman"/>
                          <a:cs typeface="B Mitra"/>
                        </a:rPr>
                        <a:t/>
                      </a:r>
                      <a:br>
                        <a:rPr lang="fa-IR" sz="1600" b="1" dirty="0">
                          <a:latin typeface="Times New Roman"/>
                          <a:ea typeface="Times New Roman"/>
                          <a:cs typeface="B Mitra"/>
                        </a:rPr>
                      </a:br>
                      <a:r>
                        <a:rPr lang="fa-IR" sz="1400" b="1" dirty="0">
                          <a:latin typeface="Times New Roman"/>
                          <a:ea typeface="Times New Roman"/>
                          <a:cs typeface="B Nazanin"/>
                        </a:rPr>
                        <a:t>هدف: کاهش و بهبود مصرف انرژی</a:t>
                      </a:r>
                      <a:endParaRPr lang="en-US" sz="16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79705">
                <a:tc>
                  <a:txBody>
                    <a:bodyPr/>
                    <a:lstStyle/>
                    <a:p>
                      <a:pPr marL="0" marR="0" algn="ctr" rtl="1">
                        <a:lnSpc>
                          <a:spcPct val="115000"/>
                        </a:lnSpc>
                        <a:spcBef>
                          <a:spcPts val="0"/>
                        </a:spcBef>
                        <a:spcAft>
                          <a:spcPts val="0"/>
                        </a:spcAft>
                      </a:pPr>
                      <a:r>
                        <a:rPr lang="fa-IR" sz="1400" b="1">
                          <a:latin typeface="Times New Roman"/>
                          <a:ea typeface="Times New Roman"/>
                          <a:cs typeface="B Nazanin"/>
                        </a:rPr>
                        <a:t>همپوشانی</a:t>
                      </a:r>
                      <a:endParaRPr lang="en-US" sz="16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marL="0" marR="0" algn="justLow" rtl="1">
                        <a:lnSpc>
                          <a:spcPct val="115000"/>
                        </a:lnSpc>
                        <a:spcBef>
                          <a:spcPts val="0"/>
                        </a:spcBef>
                        <a:spcAft>
                          <a:spcPts val="0"/>
                        </a:spcAft>
                      </a:pPr>
                      <a:r>
                        <a:rPr lang="fa-IR" sz="1600" b="1" dirty="0">
                          <a:latin typeface="Times New Roman"/>
                          <a:ea typeface="Times New Roman"/>
                          <a:cs typeface="B Nazanin"/>
                        </a:rPr>
                        <a:t>اقدامات </a:t>
                      </a:r>
                      <a:endParaRPr lang="en-US" sz="1600" b="1" dirty="0">
                        <a:latin typeface="Times New Roman"/>
                        <a:ea typeface="Times New Roman"/>
                      </a:endParaRPr>
                    </a:p>
                    <a:p>
                      <a:pPr marL="228600" marR="0" algn="ctr" rtl="1">
                        <a:lnSpc>
                          <a:spcPct val="115000"/>
                        </a:lnSpc>
                        <a:spcBef>
                          <a:spcPts val="0"/>
                        </a:spcBef>
                        <a:spcAft>
                          <a:spcPts val="0"/>
                        </a:spcAft>
                      </a:pPr>
                      <a:r>
                        <a:rPr lang="fa-IR" sz="1600" b="1" dirty="0">
                          <a:latin typeface="Times New Roman"/>
                          <a:ea typeface="Times New Roman"/>
                          <a:cs typeface="B Nazanin"/>
                        </a:rPr>
                        <a:t>(امتیاز هر اقدام یک است، مگر قید شده باشد/ طیف امتیاز از صفر تایک با دقت </a:t>
                      </a:r>
                      <a:r>
                        <a:rPr lang="fa-IR" sz="1600" b="1" dirty="0" smtClean="0">
                          <a:latin typeface="Times New Roman"/>
                          <a:ea typeface="Times New Roman"/>
                          <a:cs typeface="B Nazanin"/>
                        </a:rPr>
                        <a:t>25درصد)</a:t>
                      </a:r>
                      <a:endParaRPr lang="en-US" sz="16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marL="0" marR="0" algn="ctr" rtl="1">
                        <a:lnSpc>
                          <a:spcPct val="115000"/>
                        </a:lnSpc>
                        <a:spcBef>
                          <a:spcPts val="0"/>
                        </a:spcBef>
                        <a:spcAft>
                          <a:spcPts val="0"/>
                        </a:spcAft>
                      </a:pPr>
                      <a:r>
                        <a:rPr lang="fa-IR" sz="1600" b="1">
                          <a:latin typeface="Times New Roman"/>
                          <a:ea typeface="Times New Roman"/>
                          <a:cs typeface="B Nazanin"/>
                        </a:rPr>
                        <a:t>امتیاز</a:t>
                      </a:r>
                      <a:endParaRPr lang="en-US" sz="16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marL="0" marR="0" algn="ctr" rtl="1">
                        <a:lnSpc>
                          <a:spcPct val="115000"/>
                        </a:lnSpc>
                        <a:spcBef>
                          <a:spcPts val="0"/>
                        </a:spcBef>
                        <a:spcAft>
                          <a:spcPts val="0"/>
                        </a:spcAft>
                      </a:pPr>
                      <a:r>
                        <a:rPr lang="fa-IR" sz="1600" b="1" dirty="0">
                          <a:latin typeface="Times New Roman"/>
                          <a:ea typeface="Times New Roman"/>
                          <a:cs typeface="B Nazanin"/>
                        </a:rPr>
                        <a:t>مصداق</a:t>
                      </a:r>
                      <a:endParaRPr lang="en-US" sz="16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990601" y="2514600"/>
          <a:ext cx="7623543" cy="3998310"/>
        </p:xfrm>
        <a:graphic>
          <a:graphicData uri="http://schemas.openxmlformats.org/drawingml/2006/table">
            <a:tbl>
              <a:tblPr rtl="1"/>
              <a:tblGrid>
                <a:gridCol w="824758"/>
                <a:gridCol w="3674586"/>
                <a:gridCol w="225164"/>
                <a:gridCol w="325956"/>
                <a:gridCol w="2573079"/>
              </a:tblGrid>
              <a:tr h="587352">
                <a:tc>
                  <a:txBody>
                    <a:bodyPr/>
                    <a:lstStyle/>
                    <a:p>
                      <a:pPr marL="0" marR="0" algn="ctr" rtl="0">
                        <a:lnSpc>
                          <a:spcPct val="115000"/>
                        </a:lnSpc>
                        <a:spcBef>
                          <a:spcPts val="0"/>
                        </a:spcBef>
                        <a:spcAft>
                          <a:spcPts val="0"/>
                        </a:spcAft>
                        <a:tabLst>
                          <a:tab pos="245110" algn="l"/>
                        </a:tabLst>
                      </a:pPr>
                      <a:r>
                        <a:rPr lang="en-US" sz="1400" b="1" dirty="0">
                          <a:latin typeface="Times New Roman"/>
                          <a:ea typeface="Times New Roman"/>
                          <a:cs typeface="B Nazanin" pitchFamily="2" charset="-78"/>
                          <a:sym typeface="Wingdings"/>
                        </a:rPr>
                        <a:t></a:t>
                      </a:r>
                      <a:endParaRPr lang="en-US" sz="1600" b="1" dirty="0">
                        <a:latin typeface="Times New Roman"/>
                        <a:ea typeface="Times New Roman"/>
                        <a:cs typeface="B Nazanin" pitchFamily="2" charset="-78"/>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tabLst>
                          <a:tab pos="245110" algn="l"/>
                        </a:tabLst>
                      </a:pPr>
                      <a:r>
                        <a:rPr lang="fa-IR" sz="1400" b="1">
                          <a:latin typeface="Times New Roman"/>
                          <a:ea typeface="Times New Roman"/>
                          <a:cs typeface="B Nazanin" pitchFamily="2" charset="-78"/>
                        </a:rPr>
                        <a:t>پرهیز از بازگذاشتن در و پنجره‏ها برای به حداقل رساندن مصرف انرژی توسط گرم‏کننده‏ها و تهویه‏ها</a:t>
                      </a:r>
                      <a:endParaRPr lang="en-US" sz="1600" b="1">
                        <a:latin typeface="Times New Roman"/>
                        <a:ea typeface="Times New Roman"/>
                        <a:cs typeface="B Nazanin" pitchFamily="2" charset="-78"/>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228600" marR="0" algn="r" rtl="1">
                        <a:lnSpc>
                          <a:spcPct val="115000"/>
                        </a:lnSpc>
                        <a:spcBef>
                          <a:spcPts val="0"/>
                        </a:spcBef>
                        <a:spcAft>
                          <a:spcPts val="0"/>
                        </a:spcAft>
                        <a:tabLst>
                          <a:tab pos="245110" algn="l"/>
                        </a:tabLst>
                      </a:pPr>
                      <a:endParaRPr lang="fa-IR" sz="1600" b="1" dirty="0">
                        <a:latin typeface="Times New Roman"/>
                        <a:ea typeface="Times New Roman"/>
                        <a:cs typeface="B Nazanin" pitchFamily="2" charset="-78"/>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228600" marR="0" algn="r" rtl="1">
                        <a:lnSpc>
                          <a:spcPct val="115000"/>
                        </a:lnSpc>
                        <a:spcBef>
                          <a:spcPts val="0"/>
                        </a:spcBef>
                        <a:spcAft>
                          <a:spcPts val="0"/>
                        </a:spcAft>
                        <a:tabLst>
                          <a:tab pos="245110" algn="l"/>
                        </a:tabLst>
                      </a:pPr>
                      <a:r>
                        <a:rPr lang="fa-IR" sz="1600" b="1">
                          <a:latin typeface="Times New Roman"/>
                          <a:ea typeface="Times New Roman"/>
                          <a:cs typeface="B Nazanin" pitchFamily="2" charset="-78"/>
                        </a:rPr>
                        <a:t>مشاهده/ مصاحبه</a:t>
                      </a:r>
                      <a:endParaRPr lang="en-US" sz="1600" b="1">
                        <a:latin typeface="Times New Roman"/>
                        <a:ea typeface="Times New Roman"/>
                        <a:cs typeface="B Nazanin" pitchFamily="2" charset="-78"/>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7352">
                <a:tc>
                  <a:txBody>
                    <a:bodyPr/>
                    <a:lstStyle/>
                    <a:p>
                      <a:pPr marL="0" marR="0" algn="ctr" rtl="0">
                        <a:lnSpc>
                          <a:spcPct val="115000"/>
                        </a:lnSpc>
                        <a:spcBef>
                          <a:spcPts val="0"/>
                        </a:spcBef>
                        <a:spcAft>
                          <a:spcPts val="0"/>
                        </a:spcAft>
                        <a:tabLst>
                          <a:tab pos="245110" algn="l"/>
                        </a:tabLst>
                      </a:pPr>
                      <a:r>
                        <a:rPr lang="en-US" sz="1400" b="1" dirty="0">
                          <a:latin typeface="Times New Roman"/>
                          <a:ea typeface="Times New Roman"/>
                          <a:cs typeface="B Nazanin" pitchFamily="2" charset="-78"/>
                          <a:sym typeface="Wingdings"/>
                        </a:rPr>
                        <a:t></a:t>
                      </a:r>
                      <a:endParaRPr lang="en-US" sz="1600" b="1" dirty="0">
                        <a:latin typeface="Times New Roman"/>
                        <a:ea typeface="Times New Roman"/>
                        <a:cs typeface="B Nazanin" pitchFamily="2" charset="-78"/>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tabLst>
                          <a:tab pos="245110" algn="l"/>
                        </a:tabLst>
                      </a:pPr>
                      <a:r>
                        <a:rPr lang="fa-IR" sz="1400" b="1" dirty="0">
                          <a:latin typeface="Times New Roman"/>
                          <a:ea typeface="Times New Roman"/>
                          <a:cs typeface="B Nazanin" pitchFamily="2" charset="-78"/>
                        </a:rPr>
                        <a:t>خاموش کردن تهویة هوا و تنظیم گرمای داخلی اتاق‏های خالی در حداقل میزان </a:t>
                      </a:r>
                      <a:endParaRPr lang="en-US" sz="1600" b="1" dirty="0">
                        <a:latin typeface="Times New Roman"/>
                        <a:ea typeface="Times New Roman"/>
                        <a:cs typeface="B Nazanin" pitchFamily="2" charset="-78"/>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228600" marR="0" algn="r" rtl="1">
                        <a:lnSpc>
                          <a:spcPct val="115000"/>
                        </a:lnSpc>
                        <a:spcBef>
                          <a:spcPts val="0"/>
                        </a:spcBef>
                        <a:spcAft>
                          <a:spcPts val="0"/>
                        </a:spcAft>
                        <a:tabLst>
                          <a:tab pos="245110" algn="l"/>
                        </a:tabLst>
                      </a:pPr>
                      <a:endParaRPr lang="fa-IR" sz="1600" b="1" dirty="0">
                        <a:latin typeface="Times New Roman"/>
                        <a:ea typeface="Times New Roman"/>
                        <a:cs typeface="B Nazanin" pitchFamily="2" charset="-78"/>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228600" marR="0" algn="r" rtl="1">
                        <a:lnSpc>
                          <a:spcPct val="115000"/>
                        </a:lnSpc>
                        <a:spcBef>
                          <a:spcPts val="0"/>
                        </a:spcBef>
                        <a:spcAft>
                          <a:spcPts val="0"/>
                        </a:spcAft>
                        <a:tabLst>
                          <a:tab pos="245110" algn="l"/>
                        </a:tabLst>
                      </a:pPr>
                      <a:r>
                        <a:rPr lang="fa-IR" sz="1600" b="1">
                          <a:latin typeface="Times New Roman"/>
                          <a:ea typeface="Times New Roman"/>
                          <a:cs typeface="B Nazanin" pitchFamily="2" charset="-78"/>
                        </a:rPr>
                        <a:t>مشاهده/ مصاحبه</a:t>
                      </a:r>
                      <a:endParaRPr lang="en-US" sz="1600" b="1">
                        <a:latin typeface="Times New Roman"/>
                        <a:ea typeface="Times New Roman"/>
                        <a:cs typeface="B Nazanin" pitchFamily="2" charset="-78"/>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1028">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pitchFamily="2" charset="-78"/>
                          <a:sym typeface="Wingdings"/>
                        </a:rPr>
                        <a:t></a:t>
                      </a:r>
                      <a:endParaRPr lang="en-US" sz="1600" b="1">
                        <a:latin typeface="Times New Roman"/>
                        <a:ea typeface="Times New Roman"/>
                        <a:cs typeface="B Nazanin" pitchFamily="2" charset="-78"/>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tabLst>
                          <a:tab pos="245110" algn="l"/>
                        </a:tabLst>
                      </a:pPr>
                      <a:r>
                        <a:rPr lang="fa-IR" sz="1400" b="1" dirty="0">
                          <a:latin typeface="Times New Roman"/>
                          <a:ea typeface="Times New Roman"/>
                          <a:cs typeface="B Nazanin" pitchFamily="2" charset="-78"/>
                        </a:rPr>
                        <a:t>حفظ پنجره‏ها از نور آفتاب برای محدود کردن استفاده از سیستم سرمایشی (به وسیلة سایبان، پرده، کرکره، حفاظ، صفحات بازتابندة گرما و ...)</a:t>
                      </a:r>
                      <a:endParaRPr lang="en-US" sz="1600" b="1" dirty="0">
                        <a:latin typeface="Times New Roman"/>
                        <a:ea typeface="Times New Roman"/>
                        <a:cs typeface="B Nazanin" pitchFamily="2" charset="-78"/>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228600" marR="0" algn="r" rtl="1">
                        <a:lnSpc>
                          <a:spcPct val="115000"/>
                        </a:lnSpc>
                        <a:spcBef>
                          <a:spcPts val="0"/>
                        </a:spcBef>
                        <a:spcAft>
                          <a:spcPts val="0"/>
                        </a:spcAft>
                        <a:tabLst>
                          <a:tab pos="245110" algn="l"/>
                        </a:tabLst>
                      </a:pPr>
                      <a:endParaRPr lang="fa-IR" sz="1600" b="1" dirty="0">
                        <a:latin typeface="Times New Roman"/>
                        <a:ea typeface="Times New Roman"/>
                        <a:cs typeface="B Nazanin" pitchFamily="2" charset="-78"/>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228600" marR="0" algn="r" rtl="1">
                        <a:lnSpc>
                          <a:spcPct val="115000"/>
                        </a:lnSpc>
                        <a:spcBef>
                          <a:spcPts val="0"/>
                        </a:spcBef>
                        <a:spcAft>
                          <a:spcPts val="0"/>
                        </a:spcAft>
                        <a:tabLst>
                          <a:tab pos="245110" algn="l"/>
                        </a:tabLst>
                      </a:pPr>
                      <a:r>
                        <a:rPr lang="fa-IR" sz="1600" b="1" dirty="0">
                          <a:latin typeface="Times New Roman"/>
                          <a:ea typeface="Times New Roman"/>
                          <a:cs typeface="B Nazanin" pitchFamily="2" charset="-78"/>
                        </a:rPr>
                        <a:t>مشاهده/ مصاحبه</a:t>
                      </a:r>
                      <a:endParaRPr lang="en-US" sz="1600" b="1" dirty="0">
                        <a:latin typeface="Times New Roman"/>
                        <a:ea typeface="Times New Roman"/>
                        <a:cs typeface="B Nazanin" pitchFamily="2" charset="-78"/>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374">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pitchFamily="2" charset="-78"/>
                          <a:sym typeface="Wingdings"/>
                        </a:rPr>
                        <a:t></a:t>
                      </a:r>
                      <a:endParaRPr lang="en-US" sz="1600" b="1">
                        <a:latin typeface="Times New Roman"/>
                        <a:ea typeface="Times New Roman"/>
                        <a:cs typeface="B Nazanin" pitchFamily="2" charset="-78"/>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tabLst>
                          <a:tab pos="245110" algn="l"/>
                        </a:tabLst>
                      </a:pPr>
                      <a:r>
                        <a:rPr lang="fa-IR" sz="1400" b="1">
                          <a:latin typeface="Times New Roman"/>
                          <a:ea typeface="Times New Roman"/>
                          <a:cs typeface="B Nazanin" pitchFamily="2" charset="-78"/>
                        </a:rPr>
                        <a:t>نصب درهای گردان برای محدود کردن اتلاف انرژی(در صورت لزوم)</a:t>
                      </a:r>
                      <a:endParaRPr lang="en-US" sz="1600" b="1">
                        <a:latin typeface="Times New Roman"/>
                        <a:ea typeface="Times New Roman"/>
                        <a:cs typeface="B Nazanin" pitchFamily="2" charset="-78"/>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228600" marR="0" algn="r" rtl="1">
                        <a:lnSpc>
                          <a:spcPct val="115000"/>
                        </a:lnSpc>
                        <a:spcBef>
                          <a:spcPts val="0"/>
                        </a:spcBef>
                        <a:spcAft>
                          <a:spcPts val="0"/>
                        </a:spcAft>
                        <a:tabLst>
                          <a:tab pos="245110" algn="l"/>
                        </a:tabLst>
                      </a:pPr>
                      <a:endParaRPr lang="fa-IR" sz="1600" b="1">
                        <a:latin typeface="Times New Roman"/>
                        <a:ea typeface="Times New Roman"/>
                        <a:cs typeface="B Nazanin" pitchFamily="2" charset="-78"/>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228600" marR="0" algn="r" rtl="1">
                        <a:lnSpc>
                          <a:spcPct val="115000"/>
                        </a:lnSpc>
                        <a:spcBef>
                          <a:spcPts val="0"/>
                        </a:spcBef>
                        <a:spcAft>
                          <a:spcPts val="0"/>
                        </a:spcAft>
                        <a:tabLst>
                          <a:tab pos="245110" algn="l"/>
                        </a:tabLst>
                      </a:pPr>
                      <a:r>
                        <a:rPr lang="fa-IR" sz="1600" b="1" dirty="0">
                          <a:latin typeface="Times New Roman"/>
                          <a:ea typeface="Times New Roman"/>
                          <a:cs typeface="B Nazanin" pitchFamily="2" charset="-78"/>
                        </a:rPr>
                        <a:t>مشاهده/ مصاحبه</a:t>
                      </a:r>
                      <a:endParaRPr lang="en-US" sz="1600" b="1" dirty="0">
                        <a:latin typeface="Times New Roman"/>
                        <a:ea typeface="Times New Roman"/>
                        <a:cs typeface="B Nazanin" pitchFamily="2" charset="-78"/>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374">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pitchFamily="2" charset="-78"/>
                          <a:sym typeface="Wingdings"/>
                        </a:rPr>
                        <a:t></a:t>
                      </a:r>
                      <a:endParaRPr lang="en-US" sz="1600" b="1">
                        <a:latin typeface="Times New Roman"/>
                        <a:ea typeface="Times New Roman"/>
                        <a:cs typeface="B Nazanin" pitchFamily="2" charset="-78"/>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tabLst>
                          <a:tab pos="245110" algn="l"/>
                        </a:tabLst>
                      </a:pPr>
                      <a:r>
                        <a:rPr lang="fa-IR" sz="1400" b="1">
                          <a:latin typeface="Times New Roman"/>
                          <a:ea typeface="Times New Roman"/>
                          <a:cs typeface="B Nazanin" pitchFamily="2" charset="-78"/>
                        </a:rPr>
                        <a:t>نصب شیشه‏های دوجداره</a:t>
                      </a:r>
                      <a:endParaRPr lang="en-US" sz="1600" b="1">
                        <a:latin typeface="Times New Roman"/>
                        <a:ea typeface="Times New Roman"/>
                        <a:cs typeface="B Nazanin" pitchFamily="2" charset="-78"/>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228600" marR="0" algn="r" rtl="1">
                        <a:lnSpc>
                          <a:spcPct val="115000"/>
                        </a:lnSpc>
                        <a:spcBef>
                          <a:spcPts val="0"/>
                        </a:spcBef>
                        <a:spcAft>
                          <a:spcPts val="0"/>
                        </a:spcAft>
                        <a:tabLst>
                          <a:tab pos="245110" algn="l"/>
                        </a:tabLst>
                      </a:pPr>
                      <a:endParaRPr lang="fa-IR" sz="1600" b="1" dirty="0">
                        <a:latin typeface="Times New Roman"/>
                        <a:ea typeface="Times New Roman"/>
                        <a:cs typeface="B Nazanin" pitchFamily="2" charset="-78"/>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228600" marR="0" algn="r" rtl="1">
                        <a:lnSpc>
                          <a:spcPct val="115000"/>
                        </a:lnSpc>
                        <a:spcBef>
                          <a:spcPts val="0"/>
                        </a:spcBef>
                        <a:spcAft>
                          <a:spcPts val="0"/>
                        </a:spcAft>
                        <a:tabLst>
                          <a:tab pos="245110" algn="l"/>
                        </a:tabLst>
                      </a:pPr>
                      <a:r>
                        <a:rPr lang="fa-IR" sz="1600" b="1" dirty="0">
                          <a:latin typeface="Times New Roman"/>
                          <a:ea typeface="Times New Roman"/>
                          <a:cs typeface="B Nazanin" pitchFamily="2" charset="-78"/>
                        </a:rPr>
                        <a:t>مشاهده</a:t>
                      </a:r>
                      <a:endParaRPr lang="en-US" sz="1600" b="1" dirty="0">
                        <a:latin typeface="Times New Roman"/>
                        <a:ea typeface="Times New Roman"/>
                        <a:cs typeface="B Nazanin" pitchFamily="2" charset="-78"/>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374">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pitchFamily="2" charset="-78"/>
                          <a:sym typeface="Wingdings"/>
                        </a:rPr>
                        <a:t></a:t>
                      </a:r>
                      <a:endParaRPr lang="en-US" sz="1600" b="1">
                        <a:latin typeface="Times New Roman"/>
                        <a:ea typeface="Times New Roman"/>
                        <a:cs typeface="B Nazanin" pitchFamily="2" charset="-78"/>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tabLst>
                          <a:tab pos="245110" algn="l"/>
                        </a:tabLst>
                      </a:pPr>
                      <a:r>
                        <a:rPr lang="fa-IR" sz="1400" b="1">
                          <a:latin typeface="Times New Roman"/>
                          <a:ea typeface="Times New Roman"/>
                          <a:cs typeface="B Nazanin" pitchFamily="2" charset="-78"/>
                        </a:rPr>
                        <a:t>تعمیر یا تعویض تجهیزات معیوب با وسایل پربازده و مقرون به صرفه</a:t>
                      </a:r>
                      <a:endParaRPr lang="en-US" sz="1600" b="1">
                        <a:latin typeface="Times New Roman"/>
                        <a:ea typeface="Times New Roman"/>
                        <a:cs typeface="B Nazanin" pitchFamily="2" charset="-78"/>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228600" marR="0" algn="r" rtl="1">
                        <a:lnSpc>
                          <a:spcPct val="115000"/>
                        </a:lnSpc>
                        <a:spcBef>
                          <a:spcPts val="0"/>
                        </a:spcBef>
                        <a:spcAft>
                          <a:spcPts val="0"/>
                        </a:spcAft>
                        <a:tabLst>
                          <a:tab pos="245110" algn="l"/>
                        </a:tabLst>
                      </a:pPr>
                      <a:endParaRPr lang="fa-IR" sz="1600" b="1">
                        <a:latin typeface="Times New Roman"/>
                        <a:ea typeface="Times New Roman"/>
                        <a:cs typeface="B Nazanin" pitchFamily="2" charset="-78"/>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228600" marR="0" algn="r" rtl="1">
                        <a:lnSpc>
                          <a:spcPct val="115000"/>
                        </a:lnSpc>
                        <a:spcBef>
                          <a:spcPts val="0"/>
                        </a:spcBef>
                        <a:spcAft>
                          <a:spcPts val="0"/>
                        </a:spcAft>
                        <a:tabLst>
                          <a:tab pos="245110" algn="l"/>
                        </a:tabLst>
                      </a:pPr>
                      <a:r>
                        <a:rPr lang="fa-IR" sz="1600" b="1" dirty="0">
                          <a:latin typeface="Times New Roman"/>
                          <a:ea typeface="Times New Roman"/>
                          <a:cs typeface="B Nazanin" pitchFamily="2" charset="-78"/>
                        </a:rPr>
                        <a:t>برنامه/سوابق</a:t>
                      </a:r>
                      <a:endParaRPr lang="en-US" sz="1600" b="1" dirty="0">
                        <a:latin typeface="Times New Roman"/>
                        <a:ea typeface="Times New Roman"/>
                        <a:cs typeface="B Nazanin" pitchFamily="2" charset="-78"/>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374">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pitchFamily="2" charset="-78"/>
                          <a:sym typeface="Wingdings"/>
                        </a:rPr>
                        <a:t></a:t>
                      </a:r>
                      <a:endParaRPr lang="en-US" sz="1600" b="1">
                        <a:latin typeface="Times New Roman"/>
                        <a:ea typeface="Times New Roman"/>
                        <a:cs typeface="B Nazanin" pitchFamily="2" charset="-78"/>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tabLst>
                          <a:tab pos="245110" algn="l"/>
                        </a:tabLst>
                      </a:pPr>
                      <a:r>
                        <a:rPr lang="fa-IR" sz="1400" b="1">
                          <a:latin typeface="Times New Roman"/>
                          <a:ea typeface="Times New Roman"/>
                          <a:cs typeface="B Nazanin" pitchFamily="2" charset="-78"/>
                        </a:rPr>
                        <a:t>برنامه‏ریزی و مدیریت منطق کنترلی در حرکت آسانسورها</a:t>
                      </a:r>
                      <a:endParaRPr lang="en-US" sz="1600" b="1">
                        <a:latin typeface="Times New Roman"/>
                        <a:ea typeface="Times New Roman"/>
                        <a:cs typeface="B Nazanin" pitchFamily="2" charset="-78"/>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228600" marR="0" algn="r" rtl="1">
                        <a:lnSpc>
                          <a:spcPct val="115000"/>
                        </a:lnSpc>
                        <a:spcBef>
                          <a:spcPts val="0"/>
                        </a:spcBef>
                        <a:spcAft>
                          <a:spcPts val="0"/>
                        </a:spcAft>
                        <a:tabLst>
                          <a:tab pos="245110" algn="l"/>
                        </a:tabLst>
                      </a:pPr>
                      <a:endParaRPr lang="fa-IR" sz="1600" b="1">
                        <a:latin typeface="Times New Roman"/>
                        <a:ea typeface="Times New Roman"/>
                        <a:cs typeface="B Nazanin" pitchFamily="2" charset="-78"/>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228600" marR="0" algn="r" rtl="1">
                        <a:lnSpc>
                          <a:spcPct val="115000"/>
                        </a:lnSpc>
                        <a:spcBef>
                          <a:spcPts val="0"/>
                        </a:spcBef>
                        <a:spcAft>
                          <a:spcPts val="0"/>
                        </a:spcAft>
                        <a:tabLst>
                          <a:tab pos="245110" algn="l"/>
                        </a:tabLst>
                      </a:pPr>
                      <a:r>
                        <a:rPr lang="fa-IR" sz="1600" b="1" dirty="0">
                          <a:latin typeface="Times New Roman"/>
                          <a:ea typeface="Times New Roman"/>
                          <a:cs typeface="B Nazanin" pitchFamily="2" charset="-78"/>
                        </a:rPr>
                        <a:t>مشاهده</a:t>
                      </a:r>
                      <a:endParaRPr lang="en-US" sz="1600" b="1" dirty="0">
                        <a:latin typeface="Times New Roman"/>
                        <a:ea typeface="Times New Roman"/>
                        <a:cs typeface="B Nazanin" pitchFamily="2" charset="-78"/>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374">
                <a:tc gridSpan="2">
                  <a:txBody>
                    <a:bodyPr/>
                    <a:lstStyle/>
                    <a:p>
                      <a:pPr marL="0" marR="0" algn="l" rtl="1">
                        <a:lnSpc>
                          <a:spcPct val="115000"/>
                        </a:lnSpc>
                        <a:spcBef>
                          <a:spcPts val="0"/>
                        </a:spcBef>
                        <a:spcAft>
                          <a:spcPts val="0"/>
                        </a:spcAft>
                        <a:tabLst>
                          <a:tab pos="245110" algn="l"/>
                        </a:tabLst>
                      </a:pPr>
                      <a:r>
                        <a:rPr lang="fa-IR" sz="1400" b="1">
                          <a:latin typeface="Times New Roman"/>
                          <a:ea typeface="Times New Roman"/>
                          <a:cs typeface="B Nazanin" pitchFamily="2" charset="-78"/>
                        </a:rPr>
                        <a:t>جمع امتیاز</a:t>
                      </a:r>
                      <a:endParaRPr lang="en-US" sz="1600" b="1">
                        <a:latin typeface="Times New Roman"/>
                        <a:ea typeface="Times New Roman"/>
                        <a:cs typeface="B Nazanin" pitchFamily="2" charset="-78"/>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228600" marR="0" algn="r" rtl="1">
                        <a:lnSpc>
                          <a:spcPct val="115000"/>
                        </a:lnSpc>
                        <a:spcBef>
                          <a:spcPts val="0"/>
                        </a:spcBef>
                        <a:spcAft>
                          <a:spcPts val="0"/>
                        </a:spcAft>
                        <a:tabLst>
                          <a:tab pos="245110" algn="l"/>
                        </a:tabLst>
                      </a:pPr>
                      <a:endParaRPr lang="fa-IR" sz="1600" b="1" dirty="0">
                        <a:latin typeface="Times New Roman"/>
                        <a:ea typeface="Times New Roman"/>
                        <a:cs typeface="B Nazanin" pitchFamily="2" charset="-78"/>
                      </a:endParaRPr>
                    </a:p>
                  </a:txBody>
                  <a:tcPr marL="67339" marR="673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graphicFrame>
        <p:nvGraphicFramePr>
          <p:cNvPr id="5" name="Table 4"/>
          <p:cNvGraphicFramePr>
            <a:graphicFrameLocks noGrp="1"/>
          </p:cNvGraphicFramePr>
          <p:nvPr/>
        </p:nvGraphicFramePr>
        <p:xfrm>
          <a:off x="1008320" y="1219200"/>
          <a:ext cx="7635950" cy="1244346"/>
        </p:xfrm>
        <a:graphic>
          <a:graphicData uri="http://schemas.openxmlformats.org/drawingml/2006/table">
            <a:tbl>
              <a:tblPr rtl="1"/>
              <a:tblGrid>
                <a:gridCol w="795670"/>
                <a:gridCol w="3648740"/>
                <a:gridCol w="696432"/>
                <a:gridCol w="2495108"/>
              </a:tblGrid>
              <a:tr h="360045">
                <a:tc gridSpan="4">
                  <a:txBody>
                    <a:bodyPr/>
                    <a:lstStyle/>
                    <a:p>
                      <a:pPr marL="228600" marR="0" algn="ctr" rtl="1">
                        <a:lnSpc>
                          <a:spcPct val="115000"/>
                        </a:lnSpc>
                        <a:spcBef>
                          <a:spcPts val="0"/>
                        </a:spcBef>
                        <a:spcAft>
                          <a:spcPts val="0"/>
                        </a:spcAft>
                      </a:pPr>
                      <a:r>
                        <a:rPr lang="fa-IR" sz="1300" dirty="0">
                          <a:latin typeface="Times New Roman"/>
                          <a:ea typeface="Times New Roman"/>
                          <a:cs typeface="B Mitra"/>
                        </a:rPr>
                        <a:t/>
                      </a:r>
                      <a:br>
                        <a:rPr lang="fa-IR" sz="1300" dirty="0">
                          <a:latin typeface="Times New Roman"/>
                          <a:ea typeface="Times New Roman"/>
                          <a:cs typeface="B Mitra"/>
                        </a:rPr>
                      </a:br>
                      <a:r>
                        <a:rPr lang="fa-IR" sz="1600" b="1" dirty="0">
                          <a:latin typeface="Times New Roman"/>
                          <a:ea typeface="Times New Roman"/>
                          <a:cs typeface="B Nazanin"/>
                        </a:rPr>
                        <a:t>هدف: کاهش و بهبود مصرف انرژی</a:t>
                      </a:r>
                      <a:endParaRPr lang="en-U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79705">
                <a:tc>
                  <a:txBody>
                    <a:bodyPr/>
                    <a:lstStyle/>
                    <a:p>
                      <a:pPr marL="0" marR="0" algn="ctr" rtl="1">
                        <a:lnSpc>
                          <a:spcPct val="115000"/>
                        </a:lnSpc>
                        <a:spcBef>
                          <a:spcPts val="0"/>
                        </a:spcBef>
                        <a:spcAft>
                          <a:spcPts val="0"/>
                        </a:spcAft>
                      </a:pPr>
                      <a:r>
                        <a:rPr lang="fa-IR" sz="1200" b="1" dirty="0">
                          <a:latin typeface="Times New Roman"/>
                          <a:ea typeface="Times New Roman"/>
                          <a:cs typeface="B Nazanin" pitchFamily="2" charset="-78"/>
                        </a:rPr>
                        <a:t>همپوشانی</a:t>
                      </a:r>
                      <a:endParaRPr lang="en-US" sz="1400" b="1" dirty="0">
                        <a:latin typeface="Times New Roman"/>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marL="0" marR="0" algn="justLow" rtl="1">
                        <a:lnSpc>
                          <a:spcPct val="115000"/>
                        </a:lnSpc>
                        <a:spcBef>
                          <a:spcPts val="0"/>
                        </a:spcBef>
                        <a:spcAft>
                          <a:spcPts val="0"/>
                        </a:spcAft>
                      </a:pPr>
                      <a:r>
                        <a:rPr lang="fa-IR" sz="1400" b="1" dirty="0">
                          <a:latin typeface="Times New Roman"/>
                          <a:ea typeface="Times New Roman"/>
                          <a:cs typeface="B Nazanin" pitchFamily="2" charset="-78"/>
                        </a:rPr>
                        <a:t>اقدامات </a:t>
                      </a:r>
                      <a:endParaRPr lang="en-US" sz="1400" b="1" dirty="0">
                        <a:latin typeface="Times New Roman"/>
                        <a:ea typeface="Times New Roman"/>
                        <a:cs typeface="B Nazanin" pitchFamily="2" charset="-78"/>
                      </a:endParaRPr>
                    </a:p>
                    <a:p>
                      <a:pPr marL="228600" marR="0" algn="ctr" rtl="1">
                        <a:lnSpc>
                          <a:spcPct val="115000"/>
                        </a:lnSpc>
                        <a:spcBef>
                          <a:spcPts val="0"/>
                        </a:spcBef>
                        <a:spcAft>
                          <a:spcPts val="0"/>
                        </a:spcAft>
                      </a:pPr>
                      <a:r>
                        <a:rPr lang="fa-IR" sz="1400" b="1" dirty="0">
                          <a:latin typeface="Times New Roman"/>
                          <a:ea typeface="Times New Roman"/>
                          <a:cs typeface="B Nazanin" pitchFamily="2" charset="-78"/>
                        </a:rPr>
                        <a:t>(امتیاز هر اقدام یک است، مگر قید شده باشد/ طیف امتیاز از صفر تایک با دقت </a:t>
                      </a:r>
                      <a:r>
                        <a:rPr lang="fa-IR" sz="1400" b="1" dirty="0" smtClean="0">
                          <a:latin typeface="Times New Roman"/>
                          <a:ea typeface="Times New Roman"/>
                          <a:cs typeface="B Nazanin" pitchFamily="2" charset="-78"/>
                        </a:rPr>
                        <a:t>25درصد)</a:t>
                      </a:r>
                      <a:endParaRPr lang="en-US" sz="1400" b="1" dirty="0">
                        <a:latin typeface="Times New Roman"/>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marL="0" marR="0" algn="ctr" rtl="1">
                        <a:lnSpc>
                          <a:spcPct val="115000"/>
                        </a:lnSpc>
                        <a:spcBef>
                          <a:spcPts val="0"/>
                        </a:spcBef>
                        <a:spcAft>
                          <a:spcPts val="0"/>
                        </a:spcAft>
                      </a:pPr>
                      <a:r>
                        <a:rPr lang="fa-IR" sz="1400" b="1" dirty="0">
                          <a:latin typeface="Times New Roman"/>
                          <a:ea typeface="Times New Roman"/>
                          <a:cs typeface="B Nazanin" pitchFamily="2" charset="-78"/>
                        </a:rPr>
                        <a:t>امتیاز</a:t>
                      </a:r>
                      <a:endParaRPr lang="en-US" sz="1400" b="1" dirty="0">
                        <a:latin typeface="Times New Roman"/>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marL="0" marR="0" algn="ctr" rtl="1">
                        <a:lnSpc>
                          <a:spcPct val="115000"/>
                        </a:lnSpc>
                        <a:spcBef>
                          <a:spcPts val="0"/>
                        </a:spcBef>
                        <a:spcAft>
                          <a:spcPts val="0"/>
                        </a:spcAft>
                      </a:pPr>
                      <a:r>
                        <a:rPr lang="fa-IR" sz="1400" b="1" dirty="0">
                          <a:latin typeface="Times New Roman"/>
                          <a:ea typeface="Times New Roman"/>
                          <a:cs typeface="B Nazanin" pitchFamily="2" charset="-78"/>
                        </a:rPr>
                        <a:t>مصداق</a:t>
                      </a:r>
                      <a:endParaRPr lang="en-US" sz="1400" b="1" dirty="0">
                        <a:latin typeface="Times New Roman"/>
                        <a:ea typeface="Times New Roman"/>
                        <a:cs typeface="B Nazanin"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
        <p:nvSpPr>
          <p:cNvPr id="6" name="Title 1"/>
          <p:cNvSpPr>
            <a:spLocks noGrp="1"/>
          </p:cNvSpPr>
          <p:nvPr>
            <p:ph type="title"/>
          </p:nvPr>
        </p:nvSpPr>
        <p:spPr>
          <a:xfrm>
            <a:off x="457200" y="990600"/>
            <a:ext cx="8229600" cy="1143000"/>
          </a:xfrm>
        </p:spPr>
        <p:txBody>
          <a:bodyPr>
            <a:normAutofit fontScale="90000"/>
          </a:bodyPr>
          <a:lstStyle/>
          <a:p>
            <a:r>
              <a:rPr lang="fa-IR" dirty="0" smtClean="0"/>
              <a:t>1-  </a:t>
            </a:r>
            <a:r>
              <a:rPr lang="fa-IR" b="1" dirty="0" smtClean="0">
                <a:solidFill>
                  <a:srgbClr val="FF0000"/>
                </a:solidFill>
              </a:rPr>
              <a:t>انرژی</a:t>
            </a:r>
            <a:br>
              <a:rPr lang="fa-IR" b="1" dirty="0" smtClean="0">
                <a:solidFill>
                  <a:srgbClr val="FF0000"/>
                </a:solidFill>
              </a:rPr>
            </a:br>
            <a:r>
              <a:rPr lang="fa-IR" b="1" dirty="0" smtClean="0">
                <a:solidFill>
                  <a:srgbClr val="FF0000"/>
                </a:solidFill>
              </a:rPr>
              <a:t> 1</a:t>
            </a:r>
            <a:r>
              <a:rPr lang="fa-IR" dirty="0" smtClean="0"/>
              <a:t>-2 </a:t>
            </a:r>
            <a:r>
              <a:rPr lang="fa-IR" b="1" dirty="0" smtClean="0"/>
              <a:t>جلوگیری از اتلاف انرژی </a:t>
            </a:r>
            <a:r>
              <a:rPr lang="fa-IR" b="1" dirty="0" smtClean="0">
                <a:solidFill>
                  <a:srgbClr val="FF0000"/>
                </a:solidFill>
              </a:rPr>
              <a:t/>
            </a:r>
            <a:br>
              <a:rPr lang="fa-IR" b="1" dirty="0" smtClean="0">
                <a:solidFill>
                  <a:srgbClr val="FF0000"/>
                </a:solidFill>
              </a:rPr>
            </a:br>
            <a:r>
              <a:rPr lang="fa-IR" dirty="0" smtClean="0"/>
              <a:t/>
            </a:r>
            <a:br>
              <a:rPr lang="fa-IR" dirty="0" smtClean="0"/>
            </a:br>
            <a:r>
              <a:rPr lang="fa-IR" dirty="0" smtClean="0"/>
              <a:t/>
            </a:r>
            <a:br>
              <a:rPr lang="fa-IR" dirty="0" smtClean="0"/>
            </a:br>
            <a:r>
              <a:rPr lang="fa-IR" dirty="0" smtClean="0"/>
              <a:t/>
            </a:r>
            <a:br>
              <a:rPr lang="fa-IR" dirty="0" smtClean="0"/>
            </a:b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1143000"/>
          </a:xfrm>
        </p:spPr>
        <p:txBody>
          <a:bodyPr>
            <a:normAutofit fontScale="90000"/>
          </a:bodyPr>
          <a:lstStyle/>
          <a:p>
            <a:r>
              <a:rPr lang="fa-IR" dirty="0" smtClean="0"/>
              <a:t>1-  </a:t>
            </a:r>
            <a:r>
              <a:rPr lang="fa-IR" b="1" dirty="0" smtClean="0">
                <a:solidFill>
                  <a:srgbClr val="FF0000"/>
                </a:solidFill>
              </a:rPr>
              <a:t>انرژی</a:t>
            </a:r>
            <a:br>
              <a:rPr lang="fa-IR" b="1" dirty="0" smtClean="0">
                <a:solidFill>
                  <a:srgbClr val="FF0000"/>
                </a:solidFill>
              </a:rPr>
            </a:br>
            <a:r>
              <a:rPr lang="fa-IR" dirty="0" smtClean="0"/>
              <a:t>1-3 </a:t>
            </a:r>
            <a:r>
              <a:rPr lang="fa-IR" b="1" dirty="0" smtClean="0"/>
              <a:t>بازیابی انرژی (احیاء انرژی)</a:t>
            </a:r>
            <a:r>
              <a:rPr lang="fa-IR" dirty="0" smtClean="0"/>
              <a:t/>
            </a:r>
            <a:br>
              <a:rPr lang="fa-IR" dirty="0" smtClean="0"/>
            </a:br>
            <a:r>
              <a:rPr lang="fa-IR" dirty="0" smtClean="0"/>
              <a:t/>
            </a:r>
            <a:br>
              <a:rPr lang="fa-IR" dirty="0" smtClean="0"/>
            </a:br>
            <a:r>
              <a:rPr lang="fa-IR" dirty="0" smtClean="0"/>
              <a:t/>
            </a:r>
            <a:br>
              <a:rPr lang="fa-IR" dirty="0" smtClean="0"/>
            </a:br>
            <a:endParaRPr lang="en-US" dirty="0"/>
          </a:p>
        </p:txBody>
      </p:sp>
      <p:graphicFrame>
        <p:nvGraphicFramePr>
          <p:cNvPr id="4" name="Content Placeholder 3"/>
          <p:cNvGraphicFramePr>
            <a:graphicFrameLocks noGrp="1"/>
          </p:cNvGraphicFramePr>
          <p:nvPr>
            <p:ph idx="1"/>
          </p:nvPr>
        </p:nvGraphicFramePr>
        <p:xfrm>
          <a:off x="457200" y="2362200"/>
          <a:ext cx="8382000" cy="1556126"/>
        </p:xfrm>
        <a:graphic>
          <a:graphicData uri="http://schemas.openxmlformats.org/drawingml/2006/table">
            <a:tbl>
              <a:tblPr rtl="1"/>
              <a:tblGrid>
                <a:gridCol w="1085194"/>
                <a:gridCol w="7296806"/>
              </a:tblGrid>
              <a:tr h="304799">
                <a:tc>
                  <a:txBody>
                    <a:bodyPr/>
                    <a:lstStyle/>
                    <a:p>
                      <a:pPr algn="ctr" rtl="1">
                        <a:lnSpc>
                          <a:spcPct val="115000"/>
                        </a:lnSpc>
                        <a:spcAft>
                          <a:spcPts val="0"/>
                        </a:spcAft>
                      </a:pPr>
                      <a:r>
                        <a:rPr lang="fa-IR" sz="2000" b="1" dirty="0">
                          <a:latin typeface="Times New Roman"/>
                          <a:ea typeface="Times New Roman"/>
                          <a:cs typeface="B Nazanin"/>
                        </a:rPr>
                        <a:t>همپوشانی</a:t>
                      </a:r>
                      <a:endParaRPr lang="en-US" sz="20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228600" algn="ctr" rtl="1">
                        <a:lnSpc>
                          <a:spcPct val="115000"/>
                        </a:lnSpc>
                        <a:spcAft>
                          <a:spcPts val="0"/>
                        </a:spcAft>
                      </a:pPr>
                      <a:r>
                        <a:rPr lang="fa-IR" sz="2000" b="1" dirty="0">
                          <a:latin typeface="Times New Roman"/>
                          <a:ea typeface="Times New Roman"/>
                          <a:cs typeface="B Nazanin"/>
                        </a:rPr>
                        <a:t>اقدامات</a:t>
                      </a:r>
                      <a:endParaRPr lang="en-US" sz="20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504566">
                <a:tc>
                  <a:txBody>
                    <a:bodyPr/>
                    <a:lstStyle/>
                    <a:p>
                      <a:pPr marL="228600" algn="ctr" rtl="1">
                        <a:lnSpc>
                          <a:spcPct val="115000"/>
                        </a:lnSpc>
                        <a:spcAft>
                          <a:spcPts val="0"/>
                        </a:spcAft>
                      </a:pPr>
                      <a:r>
                        <a:rPr lang="fa-IR" sz="2000" b="1">
                          <a:latin typeface="Times New Roman"/>
                          <a:ea typeface="Times New Roman"/>
                          <a:cs typeface="B Nazanin"/>
                        </a:rPr>
                        <a:t>3</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r" rtl="1">
                        <a:lnSpc>
                          <a:spcPct val="115000"/>
                        </a:lnSpc>
                        <a:spcAft>
                          <a:spcPts val="0"/>
                        </a:spcAft>
                      </a:pPr>
                      <a:r>
                        <a:rPr lang="fa-IR" sz="2000" b="1">
                          <a:latin typeface="Times New Roman"/>
                          <a:ea typeface="Times New Roman"/>
                          <a:cs typeface="B Nazanin"/>
                        </a:rPr>
                        <a:t>بازیابی انرژی (احیاء انرژی) </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28075">
                <a:tc>
                  <a:txBody>
                    <a:bodyPr/>
                    <a:lstStyle/>
                    <a:p>
                      <a:pPr algn="ctr" rtl="0">
                        <a:lnSpc>
                          <a:spcPct val="115000"/>
                        </a:lnSpc>
                        <a:spcAft>
                          <a:spcPts val="0"/>
                        </a:spcAft>
                        <a:tabLst>
                          <a:tab pos="245110" algn="l"/>
                        </a:tabLst>
                      </a:pPr>
                      <a:r>
                        <a:rPr lang="en-US" sz="2000">
                          <a:latin typeface="Times New Roman"/>
                          <a:ea typeface="Times New Roman"/>
                          <a:cs typeface="B Nazanin"/>
                          <a:sym typeface="Wingdings"/>
                        </a:rPr>
                        <a:t></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tabLst>
                          <a:tab pos="245110" algn="l"/>
                        </a:tabLst>
                      </a:pPr>
                      <a:r>
                        <a:rPr lang="fa-IR" sz="2000">
                          <a:latin typeface="Times New Roman"/>
                          <a:ea typeface="Times New Roman"/>
                          <a:cs typeface="B Nazanin"/>
                        </a:rPr>
                        <a:t>بازیابی حرارت تولید شده توسط واحدهای سرماساز به منظور گرم کردن آب</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075">
                <a:tc>
                  <a:txBody>
                    <a:bodyPr/>
                    <a:lstStyle/>
                    <a:p>
                      <a:pPr algn="ctr" rtl="0">
                        <a:lnSpc>
                          <a:spcPct val="115000"/>
                        </a:lnSpc>
                        <a:spcAft>
                          <a:spcPts val="0"/>
                        </a:spcAft>
                        <a:tabLst>
                          <a:tab pos="245110" algn="l"/>
                        </a:tabLst>
                      </a:pPr>
                      <a:r>
                        <a:rPr lang="en-US" sz="2000">
                          <a:latin typeface="Times New Roman"/>
                          <a:ea typeface="Times New Roman"/>
                          <a:cs typeface="B Nazanin"/>
                          <a:sym typeface="Wingdings"/>
                        </a:rPr>
                        <a:t></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tabLst>
                          <a:tab pos="245110" algn="l"/>
                        </a:tabLst>
                      </a:pPr>
                      <a:r>
                        <a:rPr lang="fa-IR" sz="2000" dirty="0">
                          <a:latin typeface="Times New Roman"/>
                          <a:ea typeface="Times New Roman"/>
                          <a:cs typeface="B Nazanin"/>
                        </a:rPr>
                        <a:t>نصب حلقه‏های بسته </a:t>
                      </a:r>
                      <a:r>
                        <a:rPr lang="fa-IR" sz="2000" dirty="0">
                          <a:latin typeface="Calibri"/>
                          <a:ea typeface="Times New Roman"/>
                          <a:cs typeface="B Nazanin"/>
                        </a:rPr>
                        <a:t>(</a:t>
                      </a:r>
                      <a:r>
                        <a:rPr lang="en-US" sz="2000" dirty="0">
                          <a:latin typeface="Calibri"/>
                          <a:ea typeface="Times New Roman"/>
                          <a:cs typeface="B Nazanin"/>
                        </a:rPr>
                        <a:t>closed loops</a:t>
                      </a:r>
                      <a:r>
                        <a:rPr lang="fa-IR" sz="2000" dirty="0">
                          <a:latin typeface="Calibri"/>
                          <a:ea typeface="Times New Roman"/>
                          <a:cs typeface="B Nazanin"/>
                        </a:rPr>
                        <a:t>)</a:t>
                      </a:r>
                      <a:r>
                        <a:rPr lang="fa-IR" sz="2000" dirty="0">
                          <a:latin typeface="Times New Roman"/>
                          <a:ea typeface="Times New Roman"/>
                          <a:cs typeface="B Nazanin"/>
                        </a:rPr>
                        <a:t> برای بازیابی و استفادة مجدد از بخار</a:t>
                      </a:r>
                      <a:endParaRPr lang="en-US" sz="2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1143000"/>
          </a:xfrm>
        </p:spPr>
        <p:txBody>
          <a:bodyPr>
            <a:normAutofit fontScale="90000"/>
          </a:bodyPr>
          <a:lstStyle/>
          <a:p>
            <a:r>
              <a:rPr lang="fa-IR" dirty="0" smtClean="0"/>
              <a:t>1-  </a:t>
            </a:r>
            <a:r>
              <a:rPr lang="fa-IR" b="1" dirty="0" smtClean="0">
                <a:solidFill>
                  <a:srgbClr val="FF0000"/>
                </a:solidFill>
              </a:rPr>
              <a:t>انرژی</a:t>
            </a:r>
            <a:br>
              <a:rPr lang="fa-IR" b="1" dirty="0" smtClean="0">
                <a:solidFill>
                  <a:srgbClr val="FF0000"/>
                </a:solidFill>
              </a:rPr>
            </a:br>
            <a:r>
              <a:rPr lang="fa-IR" dirty="0" smtClean="0"/>
              <a:t>1-4  </a:t>
            </a:r>
            <a:r>
              <a:rPr lang="fa-IR" b="1" dirty="0" smtClean="0"/>
              <a:t>سیستم روشنایی</a:t>
            </a:r>
            <a:br>
              <a:rPr lang="fa-IR" b="1" dirty="0" smtClean="0"/>
            </a:br>
            <a:r>
              <a:rPr lang="fa-IR" dirty="0" smtClean="0"/>
              <a:t/>
            </a:r>
            <a:br>
              <a:rPr lang="fa-IR" dirty="0" smtClean="0"/>
            </a:br>
            <a:r>
              <a:rPr lang="fa-IR" dirty="0" smtClean="0"/>
              <a:t/>
            </a:r>
            <a:br>
              <a:rPr lang="fa-IR" dirty="0" smtClean="0"/>
            </a:br>
            <a:r>
              <a:rPr lang="fa-IR" dirty="0" smtClean="0"/>
              <a:t/>
            </a:r>
            <a:br>
              <a:rPr lang="fa-IR" dirty="0" smtClean="0"/>
            </a:br>
            <a:endParaRPr lang="en-US" dirty="0"/>
          </a:p>
        </p:txBody>
      </p:sp>
      <p:graphicFrame>
        <p:nvGraphicFramePr>
          <p:cNvPr id="4" name="Content Placeholder 3"/>
          <p:cNvGraphicFramePr>
            <a:graphicFrameLocks noGrp="1"/>
          </p:cNvGraphicFramePr>
          <p:nvPr>
            <p:ph idx="1"/>
          </p:nvPr>
        </p:nvGraphicFramePr>
        <p:xfrm>
          <a:off x="457200" y="1371600"/>
          <a:ext cx="8382000" cy="5271638"/>
        </p:xfrm>
        <a:graphic>
          <a:graphicData uri="http://schemas.openxmlformats.org/drawingml/2006/table">
            <a:tbl>
              <a:tblPr rtl="1"/>
              <a:tblGrid>
                <a:gridCol w="1085194"/>
                <a:gridCol w="7296806"/>
              </a:tblGrid>
              <a:tr h="304799">
                <a:tc>
                  <a:txBody>
                    <a:bodyPr/>
                    <a:lstStyle/>
                    <a:p>
                      <a:pPr algn="ctr" rtl="1">
                        <a:lnSpc>
                          <a:spcPct val="115000"/>
                        </a:lnSpc>
                        <a:spcAft>
                          <a:spcPts val="0"/>
                        </a:spcAft>
                      </a:pPr>
                      <a:r>
                        <a:rPr lang="fa-IR" sz="2000" b="1" dirty="0">
                          <a:latin typeface="Times New Roman"/>
                          <a:ea typeface="Times New Roman"/>
                          <a:cs typeface="B Nazanin"/>
                        </a:rPr>
                        <a:t>همپوشانی</a:t>
                      </a:r>
                      <a:endParaRPr lang="en-US" sz="20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228600" algn="ctr" rtl="1">
                        <a:lnSpc>
                          <a:spcPct val="115000"/>
                        </a:lnSpc>
                        <a:spcAft>
                          <a:spcPts val="0"/>
                        </a:spcAft>
                      </a:pPr>
                      <a:r>
                        <a:rPr lang="fa-IR" sz="2000" b="1" dirty="0">
                          <a:latin typeface="Times New Roman"/>
                          <a:ea typeface="Times New Roman"/>
                          <a:cs typeface="B Nazanin"/>
                        </a:rPr>
                        <a:t>اقدامات</a:t>
                      </a:r>
                      <a:endParaRPr lang="en-US" sz="20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504566">
                <a:tc>
                  <a:txBody>
                    <a:bodyPr/>
                    <a:lstStyle/>
                    <a:p>
                      <a:pPr marL="228600" algn="ctr" rtl="1">
                        <a:lnSpc>
                          <a:spcPct val="115000"/>
                        </a:lnSpc>
                        <a:spcAft>
                          <a:spcPts val="0"/>
                        </a:spcAft>
                      </a:pPr>
                      <a:r>
                        <a:rPr lang="fa-IR" sz="1800" b="1" dirty="0">
                          <a:latin typeface="Times New Roman"/>
                          <a:ea typeface="Times New Roman"/>
                          <a:cs typeface="B Nazanin"/>
                        </a:rPr>
                        <a:t>4</a:t>
                      </a:r>
                      <a:endParaRPr lang="en-US" sz="18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r" rtl="1">
                        <a:lnSpc>
                          <a:spcPct val="115000"/>
                        </a:lnSpc>
                        <a:spcAft>
                          <a:spcPts val="0"/>
                        </a:spcAft>
                      </a:pPr>
                      <a:r>
                        <a:rPr lang="fa-IR" sz="1800" b="1">
                          <a:latin typeface="Times New Roman"/>
                          <a:ea typeface="Times New Roman"/>
                          <a:cs typeface="B Nazanin"/>
                        </a:rPr>
                        <a:t>سیستم روشنایی</a:t>
                      </a:r>
                      <a:endParaRPr lang="en-U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28075">
                <a:tc>
                  <a:txBody>
                    <a:bodyPr/>
                    <a:lstStyle/>
                    <a:p>
                      <a:pPr algn="ctr" rtl="0">
                        <a:lnSpc>
                          <a:spcPct val="115000"/>
                        </a:lnSpc>
                        <a:spcAft>
                          <a:spcPts val="0"/>
                        </a:spcAft>
                        <a:tabLst>
                          <a:tab pos="245110" algn="l"/>
                        </a:tabLst>
                      </a:pPr>
                      <a:r>
                        <a:rPr lang="en-US" sz="1800">
                          <a:latin typeface="Times New Roman"/>
                          <a:ea typeface="Times New Roman"/>
                          <a:cs typeface="B Nazanin"/>
                          <a:sym typeface="Wingdings"/>
                        </a:rPr>
                        <a:t></a:t>
                      </a:r>
                      <a:endParaRPr lang="en-U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45110" algn="l"/>
                        </a:tabLst>
                      </a:pPr>
                      <a:r>
                        <a:rPr lang="fa-IR" sz="1800" dirty="0">
                          <a:latin typeface="Times New Roman"/>
                          <a:ea typeface="Times New Roman"/>
                          <a:cs typeface="B Nazanin"/>
                        </a:rPr>
                        <a:t>بررسی روشنایی و رصد کردن مدت زمان روشن بودن چراغ‏های مختلف طی روز</a:t>
                      </a:r>
                      <a:endParaRPr lang="en-US" sz="18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075">
                <a:tc>
                  <a:txBody>
                    <a:bodyPr/>
                    <a:lstStyle/>
                    <a:p>
                      <a:pPr algn="ctr" rtl="0">
                        <a:lnSpc>
                          <a:spcPct val="115000"/>
                        </a:lnSpc>
                        <a:spcAft>
                          <a:spcPts val="0"/>
                        </a:spcAft>
                        <a:tabLst>
                          <a:tab pos="245110" algn="l"/>
                        </a:tabLst>
                      </a:pPr>
                      <a:r>
                        <a:rPr lang="en-US" sz="1800">
                          <a:latin typeface="Times New Roman"/>
                          <a:ea typeface="Times New Roman"/>
                          <a:cs typeface="B Nazanin"/>
                          <a:sym typeface="Wingdings"/>
                        </a:rPr>
                        <a:t></a:t>
                      </a:r>
                      <a:endParaRPr lang="en-U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45110" algn="l"/>
                        </a:tabLst>
                      </a:pPr>
                      <a:r>
                        <a:rPr lang="fa-IR" sz="1800" dirty="0">
                          <a:latin typeface="Times New Roman"/>
                          <a:ea typeface="Times New Roman"/>
                          <a:cs typeface="B Nazanin"/>
                        </a:rPr>
                        <a:t>استفاده از لامپ‏های کم‏مصرف، به ویژه در مکان‏های پرمصرف (یک لامپ فلورسنت، 60 وات و یک لامپ کم‏مصرف 11 وات انرژی مصرف می‏کند.)</a:t>
                      </a:r>
                      <a:endParaRPr lang="en-US" sz="18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075">
                <a:tc>
                  <a:txBody>
                    <a:bodyPr/>
                    <a:lstStyle/>
                    <a:p>
                      <a:pPr algn="ctr" rtl="0">
                        <a:lnSpc>
                          <a:spcPct val="115000"/>
                        </a:lnSpc>
                        <a:spcAft>
                          <a:spcPts val="0"/>
                        </a:spcAft>
                        <a:tabLst>
                          <a:tab pos="245110" algn="l"/>
                        </a:tabLst>
                      </a:pPr>
                      <a:r>
                        <a:rPr lang="en-US" sz="1800">
                          <a:latin typeface="Times New Roman"/>
                          <a:ea typeface="Times New Roman"/>
                          <a:cs typeface="B Nazanin"/>
                          <a:sym typeface="Wingdings"/>
                        </a:rPr>
                        <a:t></a:t>
                      </a:r>
                      <a:endParaRPr lang="en-U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45110" algn="l"/>
                        </a:tabLst>
                      </a:pPr>
                      <a:r>
                        <a:rPr lang="fa-IR" sz="1800" dirty="0">
                          <a:latin typeface="Times New Roman"/>
                          <a:ea typeface="Times New Roman"/>
                          <a:cs typeface="B Nazanin"/>
                        </a:rPr>
                        <a:t>نصب تایمر و سنسورهای حرکتی در موقعیت‏های وي‍ژه (سرویس‌های بهداشتی، راه‏پله‏ها، راهروها، پارکینگ‏ها و ...)</a:t>
                      </a:r>
                      <a:endParaRPr lang="en-US" sz="18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075">
                <a:tc>
                  <a:txBody>
                    <a:bodyPr/>
                    <a:lstStyle/>
                    <a:p>
                      <a:pPr algn="ctr" rtl="0">
                        <a:lnSpc>
                          <a:spcPct val="115000"/>
                        </a:lnSpc>
                        <a:spcAft>
                          <a:spcPts val="0"/>
                        </a:spcAft>
                        <a:tabLst>
                          <a:tab pos="245110" algn="l"/>
                        </a:tabLst>
                      </a:pPr>
                      <a:r>
                        <a:rPr lang="en-US" sz="1800">
                          <a:latin typeface="Times New Roman"/>
                          <a:ea typeface="Times New Roman"/>
                          <a:cs typeface="B Nazanin"/>
                          <a:sym typeface="Wingdings"/>
                        </a:rPr>
                        <a:t></a:t>
                      </a:r>
                      <a:endParaRPr lang="en-U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45110" algn="l"/>
                        </a:tabLst>
                      </a:pPr>
                      <a:r>
                        <a:rPr lang="fa-IR" sz="1800" dirty="0">
                          <a:latin typeface="Times New Roman"/>
                          <a:ea typeface="Times New Roman"/>
                          <a:cs typeface="B Nazanin"/>
                        </a:rPr>
                        <a:t>کدگذاری کلیدهای برق (استفاده از برچسب یا کد رنگی به طوری که قادر باشید تنها چراغ‏هایی را که نیاز دارید روشن کنید.)</a:t>
                      </a:r>
                      <a:endParaRPr lang="en-US" sz="18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075">
                <a:tc>
                  <a:txBody>
                    <a:bodyPr/>
                    <a:lstStyle/>
                    <a:p>
                      <a:pPr algn="ctr" rtl="0">
                        <a:lnSpc>
                          <a:spcPct val="115000"/>
                        </a:lnSpc>
                        <a:spcAft>
                          <a:spcPts val="0"/>
                        </a:spcAft>
                        <a:tabLst>
                          <a:tab pos="245110" algn="l"/>
                        </a:tabLst>
                      </a:pPr>
                      <a:r>
                        <a:rPr lang="en-US" sz="1800">
                          <a:latin typeface="Times New Roman"/>
                          <a:ea typeface="Times New Roman"/>
                          <a:cs typeface="B Nazanin"/>
                          <a:sym typeface="Wingdings"/>
                        </a:rPr>
                        <a:t></a:t>
                      </a:r>
                      <a:endParaRPr lang="en-U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45110" algn="l"/>
                        </a:tabLst>
                      </a:pPr>
                      <a:r>
                        <a:rPr lang="fa-IR" sz="1800" dirty="0">
                          <a:latin typeface="Times New Roman"/>
                          <a:ea typeface="Times New Roman"/>
                          <a:cs typeface="B Nazanin"/>
                        </a:rPr>
                        <a:t>کاهش روشنایی عمومی در طی روز و اطمینان از این که چراغ‏های بیرونی تنها در شب روشن است (برای مثال شما می‏توانید از صفحات فتوالکتریک یا پیل نوری استفاده کنید)</a:t>
                      </a:r>
                      <a:endParaRPr lang="en-US" sz="18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075">
                <a:tc>
                  <a:txBody>
                    <a:bodyPr/>
                    <a:lstStyle/>
                    <a:p>
                      <a:pPr algn="ctr" rtl="0">
                        <a:lnSpc>
                          <a:spcPct val="115000"/>
                        </a:lnSpc>
                        <a:spcAft>
                          <a:spcPts val="0"/>
                        </a:spcAft>
                        <a:tabLst>
                          <a:tab pos="245110" algn="l"/>
                        </a:tabLst>
                      </a:pPr>
                      <a:r>
                        <a:rPr lang="en-US" sz="1800">
                          <a:latin typeface="Times New Roman"/>
                          <a:ea typeface="Times New Roman"/>
                          <a:cs typeface="B Nazanin"/>
                          <a:sym typeface="Wingdings"/>
                        </a:rPr>
                        <a:t></a:t>
                      </a:r>
                      <a:endParaRPr lang="en-U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45110" algn="l"/>
                        </a:tabLst>
                      </a:pPr>
                      <a:r>
                        <a:rPr lang="fa-IR" sz="1800" dirty="0">
                          <a:latin typeface="Times New Roman"/>
                          <a:ea typeface="Times New Roman"/>
                          <a:cs typeface="B Nazanin"/>
                        </a:rPr>
                        <a:t>استفاده از نور طبیعی به جای چراغ‏های مصنوعی (در صورت  امکان)</a:t>
                      </a:r>
                      <a:endParaRPr lang="en-US" sz="18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075">
                <a:tc>
                  <a:txBody>
                    <a:bodyPr/>
                    <a:lstStyle/>
                    <a:p>
                      <a:pPr algn="ctr" rtl="0">
                        <a:lnSpc>
                          <a:spcPct val="115000"/>
                        </a:lnSpc>
                        <a:spcAft>
                          <a:spcPts val="0"/>
                        </a:spcAft>
                        <a:tabLst>
                          <a:tab pos="245110" algn="l"/>
                        </a:tabLst>
                      </a:pPr>
                      <a:r>
                        <a:rPr lang="en-US" sz="1800">
                          <a:latin typeface="Times New Roman"/>
                          <a:ea typeface="Times New Roman"/>
                          <a:cs typeface="B Nazanin"/>
                          <a:sym typeface="Wingdings"/>
                        </a:rPr>
                        <a:t></a:t>
                      </a:r>
                      <a:endParaRPr lang="en-U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45110" algn="l"/>
                        </a:tabLst>
                      </a:pPr>
                      <a:r>
                        <a:rPr lang="fa-IR" sz="1800" dirty="0">
                          <a:latin typeface="Times New Roman"/>
                          <a:ea typeface="Times New Roman"/>
                          <a:cs typeface="B Nazanin"/>
                        </a:rPr>
                        <a:t>بازآرایی محل کار برای استفادة بهینه از نور طبیعی</a:t>
                      </a:r>
                      <a:endParaRPr lang="en-US" sz="18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075">
                <a:tc>
                  <a:txBody>
                    <a:bodyPr/>
                    <a:lstStyle/>
                    <a:p>
                      <a:pPr algn="ctr" rtl="0">
                        <a:lnSpc>
                          <a:spcPct val="115000"/>
                        </a:lnSpc>
                        <a:spcAft>
                          <a:spcPts val="0"/>
                        </a:spcAft>
                        <a:tabLst>
                          <a:tab pos="245110" algn="l"/>
                        </a:tabLst>
                      </a:pPr>
                      <a:r>
                        <a:rPr lang="en-US" sz="1800">
                          <a:latin typeface="Times New Roman"/>
                          <a:ea typeface="Times New Roman"/>
                          <a:cs typeface="B Nazanin"/>
                          <a:sym typeface="Wingdings"/>
                        </a:rPr>
                        <a:t></a:t>
                      </a:r>
                      <a:endParaRPr lang="en-U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45110" algn="l"/>
                        </a:tabLst>
                      </a:pPr>
                      <a:r>
                        <a:rPr lang="fa-IR" sz="1800" dirty="0">
                          <a:latin typeface="Times New Roman"/>
                          <a:ea typeface="Times New Roman"/>
                          <a:cs typeface="B Nazanin"/>
                        </a:rPr>
                        <a:t>اطمینان از این‏که چراغ اتاق‏های خالی خاموش است (کارت‏های مغناطیسی، به طور خودکار زمانی که فرد اتاق را ترک می‏کند جریان برق چراغ‏ها را قطع می‏کند.)</a:t>
                      </a:r>
                      <a:endParaRPr lang="en-US" sz="18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075">
                <a:tc>
                  <a:txBody>
                    <a:bodyPr/>
                    <a:lstStyle/>
                    <a:p>
                      <a:pPr algn="ctr" rtl="0">
                        <a:lnSpc>
                          <a:spcPct val="115000"/>
                        </a:lnSpc>
                        <a:spcAft>
                          <a:spcPts val="0"/>
                        </a:spcAft>
                        <a:tabLst>
                          <a:tab pos="245110" algn="l"/>
                        </a:tabLst>
                      </a:pPr>
                      <a:r>
                        <a:rPr lang="en-US" sz="1800">
                          <a:latin typeface="Times New Roman"/>
                          <a:ea typeface="Times New Roman"/>
                          <a:cs typeface="B Nazanin"/>
                          <a:sym typeface="Wingdings"/>
                        </a:rPr>
                        <a:t></a:t>
                      </a:r>
                      <a:endParaRPr lang="en-U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45110" algn="l"/>
                        </a:tabLst>
                      </a:pPr>
                      <a:r>
                        <a:rPr lang="fa-IR" sz="1800" dirty="0">
                          <a:latin typeface="Times New Roman"/>
                          <a:ea typeface="Times New Roman"/>
                          <a:cs typeface="B Nazanin"/>
                        </a:rPr>
                        <a:t>استفاده از انرژی خورشیدی</a:t>
                      </a:r>
                      <a:endParaRPr lang="en-US" sz="18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1143000"/>
          </a:xfrm>
        </p:spPr>
        <p:txBody>
          <a:bodyPr>
            <a:normAutofit fontScale="90000"/>
          </a:bodyPr>
          <a:lstStyle/>
          <a:p>
            <a:r>
              <a:rPr lang="fa-IR" dirty="0" smtClean="0"/>
              <a:t>1-  </a:t>
            </a:r>
            <a:r>
              <a:rPr lang="fa-IR" b="1" dirty="0" smtClean="0">
                <a:solidFill>
                  <a:srgbClr val="FF0000"/>
                </a:solidFill>
              </a:rPr>
              <a:t>انرژی</a:t>
            </a:r>
            <a:br>
              <a:rPr lang="fa-IR" b="1" dirty="0" smtClean="0">
                <a:solidFill>
                  <a:srgbClr val="FF0000"/>
                </a:solidFill>
              </a:rPr>
            </a:br>
            <a:r>
              <a:rPr lang="fa-IR" b="1" dirty="0" smtClean="0"/>
              <a:t>1-5  تجهیزات اداری</a:t>
            </a:r>
            <a:br>
              <a:rPr lang="fa-IR" b="1" dirty="0" smtClean="0"/>
            </a:br>
            <a:r>
              <a:rPr lang="fa-IR" b="1" dirty="0" smtClean="0"/>
              <a:t/>
            </a:r>
            <a:br>
              <a:rPr lang="fa-IR" b="1" dirty="0" smtClean="0"/>
            </a:br>
            <a:r>
              <a:rPr lang="fa-IR" dirty="0" smtClean="0"/>
              <a:t/>
            </a:r>
            <a:br>
              <a:rPr lang="fa-IR" dirty="0" smtClean="0"/>
            </a:br>
            <a:r>
              <a:rPr lang="fa-IR" dirty="0" smtClean="0"/>
              <a:t/>
            </a:r>
            <a:br>
              <a:rPr lang="fa-IR" dirty="0" smtClean="0"/>
            </a:br>
            <a:r>
              <a:rPr lang="fa-IR" dirty="0" smtClean="0"/>
              <a:t/>
            </a:r>
            <a:br>
              <a:rPr lang="fa-IR" dirty="0" smtClean="0"/>
            </a:br>
            <a:endParaRPr lang="en-US" dirty="0"/>
          </a:p>
        </p:txBody>
      </p:sp>
      <p:graphicFrame>
        <p:nvGraphicFramePr>
          <p:cNvPr id="4" name="Content Placeholder 3"/>
          <p:cNvGraphicFramePr>
            <a:graphicFrameLocks noGrp="1"/>
          </p:cNvGraphicFramePr>
          <p:nvPr>
            <p:ph idx="1"/>
          </p:nvPr>
        </p:nvGraphicFramePr>
        <p:xfrm>
          <a:off x="457200" y="1371600"/>
          <a:ext cx="8382000" cy="4360286"/>
        </p:xfrm>
        <a:graphic>
          <a:graphicData uri="http://schemas.openxmlformats.org/drawingml/2006/table">
            <a:tbl>
              <a:tblPr rtl="1"/>
              <a:tblGrid>
                <a:gridCol w="1085194"/>
                <a:gridCol w="7296806"/>
              </a:tblGrid>
              <a:tr h="304799">
                <a:tc>
                  <a:txBody>
                    <a:bodyPr/>
                    <a:lstStyle/>
                    <a:p>
                      <a:pPr algn="ctr" rtl="1">
                        <a:lnSpc>
                          <a:spcPct val="115000"/>
                        </a:lnSpc>
                        <a:spcAft>
                          <a:spcPts val="0"/>
                        </a:spcAft>
                      </a:pPr>
                      <a:r>
                        <a:rPr lang="fa-IR" sz="2000" b="1" dirty="0">
                          <a:latin typeface="Times New Roman"/>
                          <a:ea typeface="Times New Roman"/>
                          <a:cs typeface="B Nazanin"/>
                        </a:rPr>
                        <a:t>همپوشانی</a:t>
                      </a:r>
                      <a:endParaRPr lang="en-US" sz="20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228600" algn="ctr" rtl="1">
                        <a:lnSpc>
                          <a:spcPct val="115000"/>
                        </a:lnSpc>
                        <a:spcAft>
                          <a:spcPts val="0"/>
                        </a:spcAft>
                      </a:pPr>
                      <a:r>
                        <a:rPr lang="fa-IR" sz="2000" b="1" dirty="0">
                          <a:latin typeface="Times New Roman"/>
                          <a:ea typeface="Times New Roman"/>
                          <a:cs typeface="B Nazanin"/>
                        </a:rPr>
                        <a:t>اقدامات</a:t>
                      </a:r>
                      <a:endParaRPr lang="en-US" sz="20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504566">
                <a:tc>
                  <a:txBody>
                    <a:bodyPr/>
                    <a:lstStyle/>
                    <a:p>
                      <a:pPr marL="228600" algn="ctr" rtl="1">
                        <a:lnSpc>
                          <a:spcPct val="115000"/>
                        </a:lnSpc>
                        <a:spcAft>
                          <a:spcPts val="0"/>
                        </a:spcAft>
                      </a:pPr>
                      <a:r>
                        <a:rPr lang="fa-IR" sz="2000" b="1">
                          <a:latin typeface="Times New Roman"/>
                          <a:ea typeface="Times New Roman"/>
                          <a:cs typeface="B Nazanin"/>
                        </a:rPr>
                        <a:t>5</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r" rtl="1">
                        <a:lnSpc>
                          <a:spcPct val="115000"/>
                        </a:lnSpc>
                        <a:spcAft>
                          <a:spcPts val="0"/>
                        </a:spcAft>
                      </a:pPr>
                      <a:r>
                        <a:rPr lang="fa-IR" sz="2000" b="1">
                          <a:latin typeface="Times New Roman"/>
                          <a:ea typeface="Times New Roman"/>
                          <a:cs typeface="B Nazanin"/>
                        </a:rPr>
                        <a:t>تجهیزات اداری</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28075">
                <a:tc>
                  <a:txBody>
                    <a:bodyPr/>
                    <a:lstStyle/>
                    <a:p>
                      <a:pPr algn="ctr" rtl="0">
                        <a:lnSpc>
                          <a:spcPct val="115000"/>
                        </a:lnSpc>
                        <a:spcAft>
                          <a:spcPts val="0"/>
                        </a:spcAft>
                        <a:tabLst>
                          <a:tab pos="245110" algn="l"/>
                        </a:tabLst>
                      </a:pPr>
                      <a:r>
                        <a:rPr lang="en-US" sz="2000">
                          <a:latin typeface="Times New Roman"/>
                          <a:ea typeface="Times New Roman"/>
                          <a:cs typeface="B Nazanin"/>
                          <a:sym typeface="Wingdings"/>
                        </a:rPr>
                        <a:t></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45110" algn="l"/>
                        </a:tabLst>
                      </a:pPr>
                      <a:r>
                        <a:rPr lang="fa-IR" sz="2000">
                          <a:latin typeface="Times New Roman"/>
                          <a:ea typeface="Times New Roman"/>
                          <a:cs typeface="B Nazanin"/>
                        </a:rPr>
                        <a:t>عمل کردن ماشین‏های اداری مطابق با دستورالعمل تولیدکننده </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075">
                <a:tc>
                  <a:txBody>
                    <a:bodyPr/>
                    <a:lstStyle/>
                    <a:p>
                      <a:pPr algn="ctr" rtl="0">
                        <a:lnSpc>
                          <a:spcPct val="115000"/>
                        </a:lnSpc>
                        <a:spcAft>
                          <a:spcPts val="0"/>
                        </a:spcAft>
                        <a:tabLst>
                          <a:tab pos="245110" algn="l"/>
                        </a:tabLst>
                      </a:pPr>
                      <a:r>
                        <a:rPr lang="en-US" sz="2000">
                          <a:latin typeface="Times New Roman"/>
                          <a:ea typeface="Times New Roman"/>
                          <a:cs typeface="B Nazanin"/>
                          <a:sym typeface="Wingdings"/>
                        </a:rPr>
                        <a:t></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45110" algn="l"/>
                        </a:tabLst>
                      </a:pPr>
                      <a:r>
                        <a:rPr lang="fa-IR" sz="2000">
                          <a:latin typeface="Times New Roman"/>
                          <a:ea typeface="Times New Roman"/>
                          <a:cs typeface="B Nazanin"/>
                        </a:rPr>
                        <a:t>خاموش کردن وسایل زمانی که استفاده‏ای از آن‏ها نمی‏شود (دستگاه کپی در حالت آماده به کار می‏تواند معادل بیش از 80% از انرژی‏ای که در وضعیت فعال استفاده می‏کند را مصرف نماید.)</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075">
                <a:tc>
                  <a:txBody>
                    <a:bodyPr/>
                    <a:lstStyle/>
                    <a:p>
                      <a:pPr algn="ctr" rtl="0">
                        <a:lnSpc>
                          <a:spcPct val="115000"/>
                        </a:lnSpc>
                        <a:spcAft>
                          <a:spcPts val="0"/>
                        </a:spcAft>
                        <a:tabLst>
                          <a:tab pos="245110" algn="l"/>
                        </a:tabLst>
                      </a:pPr>
                      <a:r>
                        <a:rPr lang="en-US" sz="2000">
                          <a:latin typeface="Times New Roman"/>
                          <a:ea typeface="Times New Roman"/>
                          <a:cs typeface="B Nazanin"/>
                          <a:sym typeface="Wingdings"/>
                        </a:rPr>
                        <a:t></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45110" algn="l"/>
                        </a:tabLst>
                      </a:pPr>
                      <a:r>
                        <a:rPr lang="fa-IR" sz="2000">
                          <a:latin typeface="Times New Roman"/>
                          <a:ea typeface="Times New Roman"/>
                          <a:cs typeface="B Nazanin"/>
                        </a:rPr>
                        <a:t>قرار ندادن چاپگرها، دستگاه‏های کپی و ... درحالت آماده به کار (</a:t>
                      </a:r>
                      <a:r>
                        <a:rPr lang="en-US" sz="2000">
                          <a:latin typeface="Calibri"/>
                          <a:ea typeface="Times New Roman"/>
                          <a:cs typeface="B Nazanin"/>
                        </a:rPr>
                        <a:t>standby</a:t>
                      </a:r>
                      <a:r>
                        <a:rPr lang="fa-IR" sz="2000">
                          <a:latin typeface="Times New Roman"/>
                          <a:ea typeface="Times New Roman"/>
                          <a:cs typeface="B Nazanin"/>
                        </a:rPr>
                        <a:t>) </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075">
                <a:tc>
                  <a:txBody>
                    <a:bodyPr/>
                    <a:lstStyle/>
                    <a:p>
                      <a:pPr algn="ctr" rtl="0">
                        <a:lnSpc>
                          <a:spcPct val="115000"/>
                        </a:lnSpc>
                        <a:spcAft>
                          <a:spcPts val="0"/>
                        </a:spcAft>
                        <a:tabLst>
                          <a:tab pos="245110" algn="l"/>
                        </a:tabLst>
                      </a:pPr>
                      <a:r>
                        <a:rPr lang="en-US" sz="2000">
                          <a:latin typeface="Times New Roman"/>
                          <a:ea typeface="Times New Roman"/>
                          <a:cs typeface="B Nazanin"/>
                          <a:sym typeface="Wingdings"/>
                        </a:rPr>
                        <a:t></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45110" algn="l"/>
                        </a:tabLst>
                      </a:pPr>
                      <a:r>
                        <a:rPr lang="fa-IR" sz="2000">
                          <a:latin typeface="Times New Roman"/>
                          <a:ea typeface="Times New Roman"/>
                          <a:cs typeface="B Nazanin"/>
                        </a:rPr>
                        <a:t>پرهیز از روشن گذاشتن کامپیوترها در زمان استراحت طولانی و بیش از 30 دقیقه (درحالت آماده به کار یک کامپیوتر 95 وات مصرف دارد.)</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075">
                <a:tc>
                  <a:txBody>
                    <a:bodyPr/>
                    <a:lstStyle/>
                    <a:p>
                      <a:pPr algn="ctr" rtl="0">
                        <a:lnSpc>
                          <a:spcPct val="115000"/>
                        </a:lnSpc>
                        <a:spcAft>
                          <a:spcPts val="0"/>
                        </a:spcAft>
                        <a:tabLst>
                          <a:tab pos="245110" algn="l"/>
                        </a:tabLst>
                      </a:pPr>
                      <a:r>
                        <a:rPr lang="en-US" sz="2000">
                          <a:latin typeface="Times New Roman"/>
                          <a:ea typeface="Times New Roman"/>
                          <a:cs typeface="B Nazanin"/>
                          <a:sym typeface="Wingdings"/>
                        </a:rPr>
                        <a:t></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45110" algn="l"/>
                          <a:tab pos="457200" algn="l"/>
                        </a:tabLst>
                      </a:pPr>
                      <a:r>
                        <a:rPr lang="ar-SA" sz="2000">
                          <a:latin typeface="Times New Roman"/>
                          <a:ea typeface="Times New Roman"/>
                          <a:cs typeface="B Nazanin"/>
                        </a:rPr>
                        <a:t>پرهیز از روشن گذاشتن صفحه نمایش کامپیوتر در صورت عدم نیاز بیش از 10 دقیقه (ضمناً اِسکرین‏سِیورها مصرف انرژی کمتری از حالت عادی ندارند.)</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075">
                <a:tc>
                  <a:txBody>
                    <a:bodyPr/>
                    <a:lstStyle/>
                    <a:p>
                      <a:pPr algn="ctr" rtl="0">
                        <a:lnSpc>
                          <a:spcPct val="115000"/>
                        </a:lnSpc>
                        <a:spcAft>
                          <a:spcPts val="0"/>
                        </a:spcAft>
                        <a:tabLst>
                          <a:tab pos="245110" algn="l"/>
                        </a:tabLst>
                      </a:pPr>
                      <a:r>
                        <a:rPr lang="en-US" sz="2000">
                          <a:latin typeface="Times New Roman"/>
                          <a:ea typeface="Times New Roman"/>
                          <a:cs typeface="B Nazanin"/>
                          <a:sym typeface="Wingdings"/>
                        </a:rPr>
                        <a:t></a:t>
                      </a:r>
                      <a:endParaRPr lang="en-US" sz="20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45110" algn="l"/>
                          <a:tab pos="457200" algn="l"/>
                        </a:tabLst>
                      </a:pPr>
                      <a:r>
                        <a:rPr lang="ar-SA" sz="2000" dirty="0">
                          <a:latin typeface="Times New Roman"/>
                          <a:ea typeface="Times New Roman"/>
                          <a:cs typeface="B Nazanin"/>
                        </a:rPr>
                        <a:t>استفاده از پرینترها به صورت مشترک (در صورت امکان)</a:t>
                      </a:r>
                      <a:endParaRPr lang="en-US" sz="20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762000"/>
          </a:xfrm>
        </p:spPr>
        <p:txBody>
          <a:bodyPr>
            <a:normAutofit fontScale="90000"/>
          </a:bodyPr>
          <a:lstStyle/>
          <a:p>
            <a:r>
              <a:rPr lang="fa-IR" dirty="0" smtClean="0"/>
              <a:t>1-  </a:t>
            </a:r>
            <a:r>
              <a:rPr lang="fa-IR" b="1" dirty="0" smtClean="0">
                <a:solidFill>
                  <a:srgbClr val="FF0000"/>
                </a:solidFill>
              </a:rPr>
              <a:t>انرژی</a:t>
            </a:r>
            <a:br>
              <a:rPr lang="fa-IR" b="1" dirty="0" smtClean="0">
                <a:solidFill>
                  <a:srgbClr val="FF0000"/>
                </a:solidFill>
              </a:rPr>
            </a:br>
            <a:r>
              <a:rPr lang="fa-IR" b="1" dirty="0" smtClean="0"/>
              <a:t>1-6 آشپزخانه / آبدارخانه</a:t>
            </a:r>
            <a:r>
              <a:rPr lang="fa-IR" dirty="0" smtClean="0"/>
              <a:t/>
            </a:r>
            <a:br>
              <a:rPr lang="fa-IR" dirty="0" smtClean="0"/>
            </a:br>
            <a:endParaRPr lang="en-US" dirty="0"/>
          </a:p>
        </p:txBody>
      </p:sp>
      <p:graphicFrame>
        <p:nvGraphicFramePr>
          <p:cNvPr id="4" name="Content Placeholder 3"/>
          <p:cNvGraphicFramePr>
            <a:graphicFrameLocks noGrp="1"/>
          </p:cNvGraphicFramePr>
          <p:nvPr>
            <p:ph idx="1"/>
          </p:nvPr>
        </p:nvGraphicFramePr>
        <p:xfrm>
          <a:off x="457200" y="1371600"/>
          <a:ext cx="8382000" cy="5296021"/>
        </p:xfrm>
        <a:graphic>
          <a:graphicData uri="http://schemas.openxmlformats.org/drawingml/2006/table">
            <a:tbl>
              <a:tblPr rtl="1"/>
              <a:tblGrid>
                <a:gridCol w="1085194"/>
                <a:gridCol w="7296806"/>
              </a:tblGrid>
              <a:tr h="304799">
                <a:tc>
                  <a:txBody>
                    <a:bodyPr/>
                    <a:lstStyle/>
                    <a:p>
                      <a:pPr algn="ctr" rtl="1">
                        <a:lnSpc>
                          <a:spcPct val="115000"/>
                        </a:lnSpc>
                        <a:spcAft>
                          <a:spcPts val="0"/>
                        </a:spcAft>
                      </a:pPr>
                      <a:r>
                        <a:rPr lang="fa-IR" sz="1600" b="1" dirty="0">
                          <a:latin typeface="Times New Roman"/>
                          <a:ea typeface="Times New Roman"/>
                          <a:cs typeface="B Nazanin"/>
                        </a:rPr>
                        <a:t>همپوشانی</a:t>
                      </a:r>
                      <a:endParaRPr lang="en-US" sz="16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228600" algn="ctr" rtl="1">
                        <a:lnSpc>
                          <a:spcPct val="115000"/>
                        </a:lnSpc>
                        <a:spcAft>
                          <a:spcPts val="0"/>
                        </a:spcAft>
                      </a:pPr>
                      <a:r>
                        <a:rPr lang="fa-IR" sz="1600" b="1" dirty="0">
                          <a:latin typeface="Times New Roman"/>
                          <a:ea typeface="Times New Roman"/>
                          <a:cs typeface="B Nazanin"/>
                        </a:rPr>
                        <a:t>اقدامات</a:t>
                      </a:r>
                      <a:endParaRPr lang="en-US" sz="16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504566">
                <a:tc>
                  <a:txBody>
                    <a:bodyPr/>
                    <a:lstStyle/>
                    <a:p>
                      <a:pPr marL="228600" algn="ctr" rtl="1">
                        <a:lnSpc>
                          <a:spcPct val="115000"/>
                        </a:lnSpc>
                        <a:spcAft>
                          <a:spcPts val="0"/>
                        </a:spcAft>
                        <a:tabLst>
                          <a:tab pos="245110" algn="l"/>
                          <a:tab pos="457200" algn="l"/>
                        </a:tabLst>
                      </a:pPr>
                      <a:r>
                        <a:rPr lang="ar-SA" sz="1600" b="1">
                          <a:latin typeface="Times New Roman"/>
                          <a:ea typeface="Times New Roman"/>
                          <a:cs typeface="B Nazanin"/>
                        </a:rPr>
                        <a:t>6</a:t>
                      </a:r>
                      <a:endParaRPr lang="en-U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r" rtl="1">
                        <a:lnSpc>
                          <a:spcPct val="115000"/>
                        </a:lnSpc>
                        <a:spcAft>
                          <a:spcPts val="0"/>
                        </a:spcAft>
                      </a:pPr>
                      <a:r>
                        <a:rPr lang="fa-IR" sz="1600" b="1">
                          <a:latin typeface="Times New Roman"/>
                          <a:ea typeface="Times New Roman"/>
                          <a:cs typeface="B Nazanin"/>
                        </a:rPr>
                        <a:t>آشپزخانه / آبدارخانه</a:t>
                      </a:r>
                      <a:endParaRPr lang="en-U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28075">
                <a:tc>
                  <a:txBody>
                    <a:bodyPr/>
                    <a:lstStyle/>
                    <a:p>
                      <a:pPr algn="ctr" rtl="0">
                        <a:lnSpc>
                          <a:spcPct val="115000"/>
                        </a:lnSpc>
                        <a:spcAft>
                          <a:spcPts val="0"/>
                        </a:spcAft>
                        <a:tabLst>
                          <a:tab pos="245110" algn="l"/>
                        </a:tabLst>
                      </a:pPr>
                      <a:r>
                        <a:rPr lang="en-US" sz="1600">
                          <a:latin typeface="Times New Roman"/>
                          <a:ea typeface="Times New Roman"/>
                          <a:cs typeface="B Nazanin"/>
                          <a:sym typeface="Wingdings"/>
                        </a:rPr>
                        <a:t></a:t>
                      </a:r>
                      <a:endParaRPr lang="en-U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tabLst>
                          <a:tab pos="245110" algn="l"/>
                        </a:tabLst>
                      </a:pPr>
                      <a:r>
                        <a:rPr lang="fa-IR" sz="1600">
                          <a:latin typeface="Times New Roman"/>
                          <a:ea typeface="Times New Roman"/>
                          <a:cs typeface="B Nazanin"/>
                        </a:rPr>
                        <a:t>پرهیز از روشن گذاشتن وسایل آشپزخانه تا صبح (ترک عادت) </a:t>
                      </a:r>
                      <a:endParaRPr lang="en-U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075">
                <a:tc>
                  <a:txBody>
                    <a:bodyPr/>
                    <a:lstStyle/>
                    <a:p>
                      <a:pPr algn="ctr" rtl="0">
                        <a:lnSpc>
                          <a:spcPct val="115000"/>
                        </a:lnSpc>
                        <a:spcAft>
                          <a:spcPts val="0"/>
                        </a:spcAft>
                        <a:tabLst>
                          <a:tab pos="245110" algn="l"/>
                        </a:tabLst>
                      </a:pPr>
                      <a:r>
                        <a:rPr lang="en-US" sz="1600">
                          <a:latin typeface="Times New Roman"/>
                          <a:ea typeface="Times New Roman"/>
                          <a:cs typeface="B Nazanin"/>
                          <a:sym typeface="Wingdings"/>
                        </a:rPr>
                        <a:t></a:t>
                      </a:r>
                      <a:endParaRPr lang="en-U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45110" algn="l"/>
                        </a:tabLst>
                      </a:pPr>
                      <a:r>
                        <a:rPr lang="fa-IR" sz="1600">
                          <a:latin typeface="Times New Roman"/>
                          <a:ea typeface="Times New Roman"/>
                          <a:cs typeface="B Nazanin"/>
                        </a:rPr>
                        <a:t>توجه به دمای آشپزخانه، در زمان نصب یا تغییر محل یخچال و فریزر (افزایش بیش از 5 درجه سانتی‏گرادی دمای اتاق، افزایش 30 درصدی مصرف انرژی را برای فریزر در پی دارد.)</a:t>
                      </a:r>
                      <a:endParaRPr lang="en-U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075">
                <a:tc>
                  <a:txBody>
                    <a:bodyPr/>
                    <a:lstStyle/>
                    <a:p>
                      <a:pPr algn="ctr" rtl="0">
                        <a:lnSpc>
                          <a:spcPct val="115000"/>
                        </a:lnSpc>
                        <a:spcAft>
                          <a:spcPts val="0"/>
                        </a:spcAft>
                        <a:tabLst>
                          <a:tab pos="245110" algn="l"/>
                        </a:tabLst>
                      </a:pPr>
                      <a:r>
                        <a:rPr lang="en-US" sz="1600">
                          <a:latin typeface="Times New Roman"/>
                          <a:ea typeface="Times New Roman"/>
                          <a:cs typeface="B Nazanin"/>
                          <a:sym typeface="Wingdings"/>
                        </a:rPr>
                        <a:t></a:t>
                      </a:r>
                      <a:endParaRPr lang="en-U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45110" algn="l"/>
                        </a:tabLst>
                      </a:pPr>
                      <a:r>
                        <a:rPr lang="fa-IR" sz="1600">
                          <a:latin typeface="Times New Roman"/>
                          <a:ea typeface="Times New Roman"/>
                          <a:cs typeface="B Nazanin"/>
                        </a:rPr>
                        <a:t>خاموش کردن وسایلی که مورد نیاز نیستند. </a:t>
                      </a:r>
                      <a:endParaRPr lang="en-U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075">
                <a:tc>
                  <a:txBody>
                    <a:bodyPr/>
                    <a:lstStyle/>
                    <a:p>
                      <a:pPr algn="ctr" rtl="0">
                        <a:lnSpc>
                          <a:spcPct val="115000"/>
                        </a:lnSpc>
                        <a:spcAft>
                          <a:spcPts val="0"/>
                        </a:spcAft>
                        <a:tabLst>
                          <a:tab pos="245110" algn="l"/>
                        </a:tabLst>
                      </a:pPr>
                      <a:r>
                        <a:rPr lang="en-US" sz="1600">
                          <a:latin typeface="Times New Roman"/>
                          <a:ea typeface="Times New Roman"/>
                          <a:cs typeface="B Nazanin"/>
                          <a:sym typeface="Wingdings"/>
                        </a:rPr>
                        <a:t></a:t>
                      </a:r>
                      <a:endParaRPr lang="en-U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45110" algn="l"/>
                        </a:tabLst>
                      </a:pPr>
                      <a:r>
                        <a:rPr lang="fa-IR" sz="1600">
                          <a:latin typeface="Times New Roman"/>
                          <a:ea typeface="Times New Roman"/>
                          <a:cs typeface="B Nazanin"/>
                        </a:rPr>
                        <a:t>استفاده از ظروف آشپزی که قطرشان با اجاق گاز متناسب و سازگار است. </a:t>
                      </a:r>
                      <a:endParaRPr lang="en-U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075">
                <a:tc>
                  <a:txBody>
                    <a:bodyPr/>
                    <a:lstStyle/>
                    <a:p>
                      <a:pPr algn="ctr" rtl="0">
                        <a:lnSpc>
                          <a:spcPct val="115000"/>
                        </a:lnSpc>
                        <a:spcAft>
                          <a:spcPts val="0"/>
                        </a:spcAft>
                        <a:tabLst>
                          <a:tab pos="245110" algn="l"/>
                        </a:tabLst>
                      </a:pPr>
                      <a:r>
                        <a:rPr lang="en-US" sz="1600">
                          <a:latin typeface="Times New Roman"/>
                          <a:ea typeface="Times New Roman"/>
                          <a:cs typeface="B Nazanin"/>
                          <a:sym typeface="Wingdings"/>
                        </a:rPr>
                        <a:t></a:t>
                      </a:r>
                      <a:endParaRPr lang="en-U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45110" algn="l"/>
                        </a:tabLst>
                      </a:pPr>
                      <a:r>
                        <a:rPr lang="fa-IR" sz="1600">
                          <a:latin typeface="Times New Roman"/>
                          <a:ea typeface="Times New Roman"/>
                          <a:cs typeface="B Nazanin"/>
                        </a:rPr>
                        <a:t>گذاشتن درب ظروفی که در حال پخت غذا هستند (جوشیدن یک لیتر آب در ظرف پوشش‏دار، تنها 25% از انرژی مورد نیاز ظروف بدون در را نیاز دارد.)</a:t>
                      </a:r>
                      <a:endParaRPr lang="en-U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075">
                <a:tc>
                  <a:txBody>
                    <a:bodyPr/>
                    <a:lstStyle/>
                    <a:p>
                      <a:pPr algn="ctr" rtl="0">
                        <a:lnSpc>
                          <a:spcPct val="115000"/>
                        </a:lnSpc>
                        <a:spcAft>
                          <a:spcPts val="0"/>
                        </a:spcAft>
                        <a:tabLst>
                          <a:tab pos="245110" algn="l"/>
                        </a:tabLst>
                      </a:pPr>
                      <a:r>
                        <a:rPr lang="en-US" sz="1600">
                          <a:latin typeface="Times New Roman"/>
                          <a:ea typeface="Times New Roman"/>
                          <a:cs typeface="B Nazanin"/>
                          <a:sym typeface="Wingdings"/>
                        </a:rPr>
                        <a:t></a:t>
                      </a:r>
                      <a:endParaRPr lang="en-U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45110" algn="l"/>
                        </a:tabLst>
                      </a:pPr>
                      <a:r>
                        <a:rPr lang="fa-IR" sz="1600">
                          <a:latin typeface="Times New Roman"/>
                          <a:ea typeface="Times New Roman"/>
                          <a:cs typeface="B Nazanin"/>
                        </a:rPr>
                        <a:t>بازکردن درب یخچال و فریزر تنها در مواقع ضروری</a:t>
                      </a:r>
                      <a:endParaRPr lang="en-U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075">
                <a:tc>
                  <a:txBody>
                    <a:bodyPr/>
                    <a:lstStyle/>
                    <a:p>
                      <a:pPr algn="ctr" rtl="0">
                        <a:lnSpc>
                          <a:spcPct val="115000"/>
                        </a:lnSpc>
                        <a:spcAft>
                          <a:spcPts val="0"/>
                        </a:spcAft>
                        <a:tabLst>
                          <a:tab pos="245110" algn="l"/>
                        </a:tabLst>
                      </a:pPr>
                      <a:r>
                        <a:rPr lang="en-US" sz="1600">
                          <a:latin typeface="Times New Roman"/>
                          <a:ea typeface="Times New Roman"/>
                          <a:cs typeface="B Nazanin"/>
                          <a:sym typeface="Wingdings"/>
                        </a:rPr>
                        <a:t></a:t>
                      </a:r>
                      <a:endParaRPr lang="en-U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45110" algn="l"/>
                        </a:tabLst>
                      </a:pPr>
                      <a:r>
                        <a:rPr lang="fa-IR" sz="1600">
                          <a:latin typeface="Times New Roman"/>
                          <a:ea typeface="Times New Roman"/>
                          <a:cs typeface="B Nazanin"/>
                        </a:rPr>
                        <a:t>یخ‏زدایی دوره‏ای یخچال و فریزرهایی که یخ‏سازند. (آنتی‏فراست نیستند.)</a:t>
                      </a:r>
                      <a:endParaRPr lang="en-U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075">
                <a:tc>
                  <a:txBody>
                    <a:bodyPr/>
                    <a:lstStyle/>
                    <a:p>
                      <a:pPr algn="ctr" rtl="0">
                        <a:lnSpc>
                          <a:spcPct val="115000"/>
                        </a:lnSpc>
                        <a:spcAft>
                          <a:spcPts val="0"/>
                        </a:spcAft>
                        <a:tabLst>
                          <a:tab pos="245110" algn="l"/>
                        </a:tabLst>
                      </a:pPr>
                      <a:r>
                        <a:rPr lang="en-US" sz="1600">
                          <a:latin typeface="Times New Roman"/>
                          <a:ea typeface="Times New Roman"/>
                          <a:cs typeface="B Nazanin"/>
                          <a:sym typeface="Wingdings"/>
                        </a:rPr>
                        <a:t></a:t>
                      </a:r>
                      <a:endParaRPr lang="en-U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45110" algn="l"/>
                        </a:tabLst>
                      </a:pPr>
                      <a:r>
                        <a:rPr lang="fa-IR" sz="1600">
                          <a:latin typeface="Times New Roman"/>
                          <a:ea typeface="Times New Roman"/>
                          <a:cs typeface="B Nazanin"/>
                        </a:rPr>
                        <a:t>خنک کردن غذا قبل از قرار دادن در داخل یخچال یا فریزر</a:t>
                      </a:r>
                      <a:endParaRPr lang="en-U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075">
                <a:tc>
                  <a:txBody>
                    <a:bodyPr/>
                    <a:lstStyle/>
                    <a:p>
                      <a:pPr algn="ctr" rtl="0">
                        <a:lnSpc>
                          <a:spcPct val="115000"/>
                        </a:lnSpc>
                        <a:spcAft>
                          <a:spcPts val="0"/>
                        </a:spcAft>
                        <a:tabLst>
                          <a:tab pos="245110" algn="l"/>
                        </a:tabLst>
                      </a:pPr>
                      <a:r>
                        <a:rPr lang="en-US" sz="1600">
                          <a:latin typeface="Times New Roman"/>
                          <a:ea typeface="Times New Roman"/>
                          <a:cs typeface="B Nazanin"/>
                          <a:sym typeface="Wingdings"/>
                        </a:rPr>
                        <a:t></a:t>
                      </a:r>
                      <a:endParaRPr lang="en-U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45110" algn="l"/>
                        </a:tabLst>
                      </a:pPr>
                      <a:r>
                        <a:rPr lang="fa-IR" sz="1600">
                          <a:latin typeface="Times New Roman"/>
                          <a:ea typeface="Times New Roman"/>
                          <a:cs typeface="B Nazanin"/>
                        </a:rPr>
                        <a:t>همدما کردن غذای داخل یخچال یا فریزر با محیط قبل از داغ کردن آن</a:t>
                      </a:r>
                      <a:endParaRPr lang="en-U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075">
                <a:tc>
                  <a:txBody>
                    <a:bodyPr/>
                    <a:lstStyle/>
                    <a:p>
                      <a:pPr algn="ctr" rtl="0">
                        <a:lnSpc>
                          <a:spcPct val="115000"/>
                        </a:lnSpc>
                        <a:spcAft>
                          <a:spcPts val="0"/>
                        </a:spcAft>
                        <a:tabLst>
                          <a:tab pos="245110" algn="l"/>
                        </a:tabLst>
                      </a:pPr>
                      <a:r>
                        <a:rPr lang="en-US" sz="1600">
                          <a:latin typeface="Times New Roman"/>
                          <a:ea typeface="Times New Roman"/>
                          <a:cs typeface="B Nazanin"/>
                          <a:sym typeface="Wingdings"/>
                        </a:rPr>
                        <a:t></a:t>
                      </a:r>
                      <a:endParaRPr lang="en-U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45110" algn="l"/>
                        </a:tabLst>
                      </a:pPr>
                      <a:r>
                        <a:rPr lang="fa-IR" sz="1600" dirty="0">
                          <a:latin typeface="Times New Roman"/>
                          <a:ea typeface="Times New Roman"/>
                          <a:cs typeface="B Nazanin"/>
                        </a:rPr>
                        <a:t>خاموش کردن قهوه‏جوش/ چای‏ساز  بعد از هر بار استفاده</a:t>
                      </a:r>
                      <a:endParaRPr lang="en-U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075">
                <a:tc>
                  <a:txBody>
                    <a:bodyPr/>
                    <a:lstStyle/>
                    <a:p>
                      <a:pPr algn="ctr" rtl="0">
                        <a:lnSpc>
                          <a:spcPct val="115000"/>
                        </a:lnSpc>
                        <a:spcAft>
                          <a:spcPts val="0"/>
                        </a:spcAft>
                        <a:tabLst>
                          <a:tab pos="245110" algn="l"/>
                        </a:tabLst>
                      </a:pPr>
                      <a:r>
                        <a:rPr lang="en-US" sz="1600">
                          <a:latin typeface="Times New Roman"/>
                          <a:ea typeface="Times New Roman"/>
                          <a:cs typeface="B Nazanin"/>
                          <a:sym typeface="Wingdings"/>
                        </a:rPr>
                        <a:t></a:t>
                      </a:r>
                      <a:endParaRPr lang="en-U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45110" algn="l"/>
                        </a:tabLst>
                      </a:pPr>
                      <a:r>
                        <a:rPr lang="fa-IR" sz="1600" dirty="0">
                          <a:latin typeface="Times New Roman"/>
                          <a:ea typeface="Times New Roman"/>
                          <a:cs typeface="B Nazanin"/>
                        </a:rPr>
                        <a:t>جوشاندن آب متناسب با میزان مصرف</a:t>
                      </a:r>
                      <a:endParaRPr lang="en-U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075">
                <a:tc>
                  <a:txBody>
                    <a:bodyPr/>
                    <a:lstStyle/>
                    <a:p>
                      <a:pPr algn="ctr" rtl="0">
                        <a:lnSpc>
                          <a:spcPct val="115000"/>
                        </a:lnSpc>
                        <a:spcAft>
                          <a:spcPts val="0"/>
                        </a:spcAft>
                        <a:tabLst>
                          <a:tab pos="245110" algn="l"/>
                        </a:tabLst>
                      </a:pPr>
                      <a:r>
                        <a:rPr lang="en-US" sz="1600">
                          <a:latin typeface="Times New Roman"/>
                          <a:ea typeface="Times New Roman"/>
                          <a:cs typeface="B Nazanin"/>
                          <a:sym typeface="Wingdings"/>
                        </a:rPr>
                        <a:t></a:t>
                      </a:r>
                      <a:endParaRPr lang="en-U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45110" algn="l"/>
                        </a:tabLst>
                      </a:pPr>
                      <a:r>
                        <a:rPr lang="fa-IR" sz="1600" dirty="0">
                          <a:latin typeface="Times New Roman"/>
                          <a:ea typeface="Times New Roman"/>
                          <a:cs typeface="B Nazanin"/>
                        </a:rPr>
                        <a:t>تنظیم دمای آب طبق نیاز آشپزخانه و شستشو</a:t>
                      </a:r>
                      <a:endParaRPr lang="en-U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075">
                <a:tc>
                  <a:txBody>
                    <a:bodyPr/>
                    <a:lstStyle/>
                    <a:p>
                      <a:pPr algn="ctr" rtl="1">
                        <a:lnSpc>
                          <a:spcPct val="115000"/>
                        </a:lnSpc>
                        <a:spcAft>
                          <a:spcPts val="0"/>
                        </a:spcAft>
                        <a:tabLst>
                          <a:tab pos="245110" algn="l"/>
                        </a:tabLst>
                      </a:pPr>
                      <a:r>
                        <a:rPr lang="en-US" sz="1600">
                          <a:latin typeface="Times New Roman"/>
                          <a:ea typeface="Times New Roman"/>
                          <a:cs typeface="B Nazanin"/>
                          <a:sym typeface="Wingdings"/>
                        </a:rPr>
                        <a:t></a:t>
                      </a:r>
                      <a:endParaRPr lang="en-US"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45110" algn="l"/>
                        </a:tabLst>
                      </a:pPr>
                      <a:r>
                        <a:rPr lang="fa-IR" sz="1600" dirty="0">
                          <a:latin typeface="Times New Roman"/>
                          <a:ea typeface="Times New Roman"/>
                          <a:cs typeface="B Nazanin"/>
                        </a:rPr>
                        <a:t>نَشُستن ظروف در زیر جریان آب (به جای آن پر کردن سینک ظرفشویی و به‏کارگیری ماشین ظرفشویی تنها زمانی که ظرفیت آن تکمیل است.) </a:t>
                      </a:r>
                      <a:endParaRPr lang="en-US"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762000"/>
          </a:xfrm>
        </p:spPr>
        <p:txBody>
          <a:bodyPr>
            <a:normAutofit fontScale="90000"/>
          </a:bodyPr>
          <a:lstStyle/>
          <a:p>
            <a:r>
              <a:rPr lang="fa-IR" dirty="0" smtClean="0"/>
              <a:t>1-  </a:t>
            </a:r>
            <a:r>
              <a:rPr lang="fa-IR" b="1" dirty="0" smtClean="0">
                <a:solidFill>
                  <a:srgbClr val="FF0000"/>
                </a:solidFill>
              </a:rPr>
              <a:t>انرژی</a:t>
            </a:r>
            <a:br>
              <a:rPr lang="fa-IR" b="1" dirty="0" smtClean="0">
                <a:solidFill>
                  <a:srgbClr val="FF0000"/>
                </a:solidFill>
              </a:rPr>
            </a:br>
            <a:r>
              <a:rPr lang="fa-IR" b="1" dirty="0" smtClean="0"/>
              <a:t>1-7 رختشوی‏خانه / لاندری</a:t>
            </a:r>
            <a:endParaRPr lang="en-US" dirty="0"/>
          </a:p>
        </p:txBody>
      </p:sp>
      <p:graphicFrame>
        <p:nvGraphicFramePr>
          <p:cNvPr id="4" name="Content Placeholder 3"/>
          <p:cNvGraphicFramePr>
            <a:graphicFrameLocks noGrp="1"/>
          </p:cNvGraphicFramePr>
          <p:nvPr>
            <p:ph idx="1"/>
          </p:nvPr>
        </p:nvGraphicFramePr>
        <p:xfrm>
          <a:off x="457200" y="1371600"/>
          <a:ext cx="8382000" cy="3028310"/>
        </p:xfrm>
        <a:graphic>
          <a:graphicData uri="http://schemas.openxmlformats.org/drawingml/2006/table">
            <a:tbl>
              <a:tblPr rtl="1"/>
              <a:tblGrid>
                <a:gridCol w="1085194"/>
                <a:gridCol w="7296806"/>
              </a:tblGrid>
              <a:tr h="304799">
                <a:tc>
                  <a:txBody>
                    <a:bodyPr/>
                    <a:lstStyle/>
                    <a:p>
                      <a:pPr algn="ctr" rtl="1">
                        <a:lnSpc>
                          <a:spcPct val="115000"/>
                        </a:lnSpc>
                        <a:spcAft>
                          <a:spcPts val="0"/>
                        </a:spcAft>
                      </a:pPr>
                      <a:r>
                        <a:rPr lang="fa-IR" sz="1800" b="1" dirty="0">
                          <a:latin typeface="Times New Roman"/>
                          <a:ea typeface="Times New Roman"/>
                          <a:cs typeface="B Nazanin"/>
                        </a:rPr>
                        <a:t>همپوشانی</a:t>
                      </a:r>
                      <a:endParaRPr lang="en-US" sz="18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228600" algn="ctr" rtl="1">
                        <a:lnSpc>
                          <a:spcPct val="115000"/>
                        </a:lnSpc>
                        <a:spcAft>
                          <a:spcPts val="0"/>
                        </a:spcAft>
                      </a:pPr>
                      <a:r>
                        <a:rPr lang="fa-IR" sz="1800" b="1" dirty="0">
                          <a:latin typeface="Times New Roman"/>
                          <a:ea typeface="Times New Roman"/>
                          <a:cs typeface="B Nazanin"/>
                        </a:rPr>
                        <a:t>اقدامات</a:t>
                      </a:r>
                      <a:endParaRPr lang="en-US" sz="18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504566">
                <a:tc>
                  <a:txBody>
                    <a:bodyPr/>
                    <a:lstStyle/>
                    <a:p>
                      <a:pPr marL="228600" algn="ctr" rtl="1">
                        <a:lnSpc>
                          <a:spcPct val="115000"/>
                        </a:lnSpc>
                        <a:spcAft>
                          <a:spcPts val="0"/>
                        </a:spcAft>
                      </a:pPr>
                      <a:r>
                        <a:rPr lang="fa-IR" sz="1800" b="1">
                          <a:latin typeface="Times New Roman"/>
                          <a:ea typeface="Times New Roman"/>
                          <a:cs typeface="B Nazanin"/>
                        </a:rPr>
                        <a:t>7</a:t>
                      </a:r>
                      <a:endParaRPr lang="en-U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r" rtl="1">
                        <a:lnSpc>
                          <a:spcPct val="115000"/>
                        </a:lnSpc>
                        <a:spcAft>
                          <a:spcPts val="0"/>
                        </a:spcAft>
                      </a:pPr>
                      <a:r>
                        <a:rPr lang="fa-IR" sz="1800" b="1">
                          <a:latin typeface="Times New Roman"/>
                          <a:ea typeface="Times New Roman"/>
                          <a:cs typeface="B Nazanin"/>
                        </a:rPr>
                        <a:t>رختشوی‏خانه / لاندری (برای سازمان‏هایی که دارای مهمانسرا هستند)</a:t>
                      </a:r>
                      <a:endParaRPr lang="en-U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28075">
                <a:tc>
                  <a:txBody>
                    <a:bodyPr/>
                    <a:lstStyle/>
                    <a:p>
                      <a:pPr algn="ctr" rtl="0">
                        <a:lnSpc>
                          <a:spcPct val="115000"/>
                        </a:lnSpc>
                        <a:spcAft>
                          <a:spcPts val="0"/>
                        </a:spcAft>
                        <a:tabLst>
                          <a:tab pos="245110" algn="l"/>
                        </a:tabLst>
                      </a:pPr>
                      <a:r>
                        <a:rPr lang="en-US" sz="1800">
                          <a:latin typeface="Times New Roman"/>
                          <a:ea typeface="Times New Roman"/>
                          <a:cs typeface="B Nazanin"/>
                          <a:sym typeface="Wingdings"/>
                        </a:rPr>
                        <a:t></a:t>
                      </a:r>
                      <a:endParaRPr lang="en-U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45110" algn="l"/>
                        </a:tabLst>
                      </a:pPr>
                      <a:r>
                        <a:rPr lang="fa-IR" sz="1800">
                          <a:latin typeface="Times New Roman"/>
                          <a:ea typeface="Times New Roman"/>
                          <a:cs typeface="B Nazanin"/>
                        </a:rPr>
                        <a:t>پرکردن ماشین لباسشویی تا آخرین حد ظرفیت</a:t>
                      </a:r>
                      <a:endParaRPr lang="en-U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075">
                <a:tc>
                  <a:txBody>
                    <a:bodyPr/>
                    <a:lstStyle/>
                    <a:p>
                      <a:pPr algn="ctr" rtl="0">
                        <a:lnSpc>
                          <a:spcPct val="115000"/>
                        </a:lnSpc>
                        <a:spcAft>
                          <a:spcPts val="0"/>
                        </a:spcAft>
                        <a:tabLst>
                          <a:tab pos="245110" algn="l"/>
                        </a:tabLst>
                      </a:pPr>
                      <a:r>
                        <a:rPr lang="en-US" sz="1800">
                          <a:latin typeface="Times New Roman"/>
                          <a:ea typeface="Times New Roman"/>
                          <a:cs typeface="B Nazanin"/>
                          <a:sym typeface="Wingdings"/>
                        </a:rPr>
                        <a:t></a:t>
                      </a:r>
                      <a:endParaRPr lang="en-U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45110" algn="l"/>
                        </a:tabLst>
                      </a:pPr>
                      <a:r>
                        <a:rPr lang="fa-IR" sz="1800">
                          <a:latin typeface="Times New Roman"/>
                          <a:ea typeface="Times New Roman"/>
                          <a:cs typeface="B Nazanin"/>
                        </a:rPr>
                        <a:t>استفاده از دمای پایین برای شستشو</a:t>
                      </a:r>
                      <a:endParaRPr lang="en-U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075">
                <a:tc>
                  <a:txBody>
                    <a:bodyPr/>
                    <a:lstStyle/>
                    <a:p>
                      <a:pPr algn="ctr" rtl="0">
                        <a:lnSpc>
                          <a:spcPct val="115000"/>
                        </a:lnSpc>
                        <a:spcAft>
                          <a:spcPts val="0"/>
                        </a:spcAft>
                        <a:tabLst>
                          <a:tab pos="245110" algn="l"/>
                        </a:tabLst>
                      </a:pPr>
                      <a:r>
                        <a:rPr lang="en-US" sz="1800">
                          <a:latin typeface="Times New Roman"/>
                          <a:ea typeface="Times New Roman"/>
                          <a:cs typeface="B Nazanin"/>
                          <a:sym typeface="Wingdings"/>
                        </a:rPr>
                        <a:t></a:t>
                      </a:r>
                      <a:endParaRPr lang="en-U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45110" algn="l"/>
                        </a:tabLst>
                      </a:pPr>
                      <a:r>
                        <a:rPr lang="fa-IR" sz="1800">
                          <a:latin typeface="Times New Roman"/>
                          <a:ea typeface="Times New Roman"/>
                          <a:cs typeface="B Nazanin"/>
                        </a:rPr>
                        <a:t>انتخاب ماشین لباسشویی با سرعت بالا برای کوتاه کردن زمان خشک کردن </a:t>
                      </a:r>
                      <a:endParaRPr lang="en-U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075">
                <a:tc>
                  <a:txBody>
                    <a:bodyPr/>
                    <a:lstStyle/>
                    <a:p>
                      <a:pPr algn="ctr" rtl="0">
                        <a:lnSpc>
                          <a:spcPct val="115000"/>
                        </a:lnSpc>
                        <a:spcAft>
                          <a:spcPts val="0"/>
                        </a:spcAft>
                        <a:tabLst>
                          <a:tab pos="245110" algn="l"/>
                        </a:tabLst>
                      </a:pPr>
                      <a:r>
                        <a:rPr lang="en-US" sz="1800">
                          <a:latin typeface="Times New Roman"/>
                          <a:ea typeface="Times New Roman"/>
                          <a:cs typeface="B Nazanin"/>
                          <a:sym typeface="Wingdings"/>
                        </a:rPr>
                        <a:t></a:t>
                      </a:r>
                      <a:endParaRPr lang="en-U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45110" algn="l"/>
                        </a:tabLst>
                      </a:pPr>
                      <a:r>
                        <a:rPr lang="fa-IR" sz="1800">
                          <a:latin typeface="Times New Roman"/>
                          <a:ea typeface="Times New Roman"/>
                          <a:cs typeface="B Nazanin"/>
                        </a:rPr>
                        <a:t>پرهیز از بیش از حد پر کردن خشک‏کن‏ها و در نهایت افزایش زمان خشک کردن</a:t>
                      </a:r>
                      <a:endParaRPr lang="en-U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075">
                <a:tc>
                  <a:txBody>
                    <a:bodyPr/>
                    <a:lstStyle/>
                    <a:p>
                      <a:pPr algn="ctr" rtl="0">
                        <a:lnSpc>
                          <a:spcPct val="115000"/>
                        </a:lnSpc>
                        <a:spcAft>
                          <a:spcPts val="0"/>
                        </a:spcAft>
                        <a:tabLst>
                          <a:tab pos="245110" algn="l"/>
                        </a:tabLst>
                      </a:pPr>
                      <a:r>
                        <a:rPr lang="en-US" sz="1800">
                          <a:latin typeface="Times New Roman"/>
                          <a:ea typeface="Times New Roman"/>
                          <a:cs typeface="B Nazanin"/>
                          <a:sym typeface="Wingdings"/>
                        </a:rPr>
                        <a:t></a:t>
                      </a:r>
                      <a:endParaRPr lang="en-U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45110" algn="l"/>
                        </a:tabLst>
                      </a:pPr>
                      <a:r>
                        <a:rPr lang="fa-IR" sz="1800">
                          <a:latin typeface="Times New Roman"/>
                          <a:ea typeface="Times New Roman"/>
                          <a:cs typeface="B Nazanin"/>
                        </a:rPr>
                        <a:t>برنامه‏ریزی شستشو به طوری که خشک‏کن‏ها به طور ممتد استفاده شوند تا در نهایت از اتلاف گرما جلوگیری شود. </a:t>
                      </a:r>
                      <a:endParaRPr lang="en-U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075">
                <a:tc>
                  <a:txBody>
                    <a:bodyPr/>
                    <a:lstStyle/>
                    <a:p>
                      <a:pPr algn="ctr" rtl="0">
                        <a:lnSpc>
                          <a:spcPct val="115000"/>
                        </a:lnSpc>
                        <a:spcAft>
                          <a:spcPts val="0"/>
                        </a:spcAft>
                        <a:tabLst>
                          <a:tab pos="245110" algn="l"/>
                        </a:tabLst>
                      </a:pPr>
                      <a:r>
                        <a:rPr lang="en-US" sz="1800">
                          <a:latin typeface="Times New Roman"/>
                          <a:ea typeface="Times New Roman"/>
                          <a:cs typeface="B Nazanin"/>
                          <a:sym typeface="Wingdings"/>
                        </a:rPr>
                        <a:t></a:t>
                      </a:r>
                      <a:endParaRPr lang="en-U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45110" algn="l"/>
                        </a:tabLst>
                      </a:pPr>
                      <a:r>
                        <a:rPr lang="fa-IR" sz="1800" dirty="0">
                          <a:latin typeface="Times New Roman"/>
                          <a:ea typeface="Times New Roman"/>
                          <a:cs typeface="B Nazanin"/>
                        </a:rPr>
                        <a:t>برنامه‏ریزی برای استفاده طی ساعات کم‏مصرف</a:t>
                      </a:r>
                      <a:endParaRPr lang="en-US" sz="18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762000"/>
          </a:xfrm>
        </p:spPr>
        <p:txBody>
          <a:bodyPr>
            <a:normAutofit fontScale="90000"/>
          </a:bodyPr>
          <a:lstStyle/>
          <a:p>
            <a:r>
              <a:rPr lang="fa-IR" dirty="0" smtClean="0"/>
              <a:t>1-  </a:t>
            </a:r>
            <a:r>
              <a:rPr lang="fa-IR" b="1" dirty="0" smtClean="0">
                <a:solidFill>
                  <a:srgbClr val="FF0000"/>
                </a:solidFill>
              </a:rPr>
              <a:t>انرژی</a:t>
            </a:r>
            <a:br>
              <a:rPr lang="fa-IR" b="1" dirty="0" smtClean="0">
                <a:solidFill>
                  <a:srgbClr val="FF0000"/>
                </a:solidFill>
              </a:rPr>
            </a:br>
            <a:r>
              <a:rPr lang="fa-IR" b="1" dirty="0" smtClean="0"/>
              <a:t> 1-8 فرهنگ سازی</a:t>
            </a:r>
            <a:endParaRPr lang="en-US" dirty="0"/>
          </a:p>
        </p:txBody>
      </p:sp>
      <p:graphicFrame>
        <p:nvGraphicFramePr>
          <p:cNvPr id="4" name="Content Placeholder 3"/>
          <p:cNvGraphicFramePr>
            <a:graphicFrameLocks noGrp="1"/>
          </p:cNvGraphicFramePr>
          <p:nvPr>
            <p:ph idx="1"/>
          </p:nvPr>
        </p:nvGraphicFramePr>
        <p:xfrm>
          <a:off x="457200" y="1371600"/>
          <a:ext cx="8382000" cy="1450970"/>
        </p:xfrm>
        <a:graphic>
          <a:graphicData uri="http://schemas.openxmlformats.org/drawingml/2006/table">
            <a:tbl>
              <a:tblPr rtl="1"/>
              <a:tblGrid>
                <a:gridCol w="1085194"/>
                <a:gridCol w="7296806"/>
              </a:tblGrid>
              <a:tr h="304799">
                <a:tc>
                  <a:txBody>
                    <a:bodyPr/>
                    <a:lstStyle/>
                    <a:p>
                      <a:pPr algn="ctr" rtl="1">
                        <a:lnSpc>
                          <a:spcPct val="115000"/>
                        </a:lnSpc>
                        <a:spcAft>
                          <a:spcPts val="0"/>
                        </a:spcAft>
                      </a:pPr>
                      <a:r>
                        <a:rPr lang="fa-IR" sz="1800" b="1" dirty="0">
                          <a:latin typeface="Times New Roman"/>
                          <a:ea typeface="Times New Roman"/>
                          <a:cs typeface="B Nazanin"/>
                        </a:rPr>
                        <a:t>همپوشانی</a:t>
                      </a:r>
                      <a:endParaRPr lang="en-US" sz="18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228600" algn="ctr" rtl="1">
                        <a:lnSpc>
                          <a:spcPct val="115000"/>
                        </a:lnSpc>
                        <a:spcAft>
                          <a:spcPts val="0"/>
                        </a:spcAft>
                      </a:pPr>
                      <a:r>
                        <a:rPr lang="fa-IR" sz="1800" b="1" dirty="0">
                          <a:latin typeface="Times New Roman"/>
                          <a:ea typeface="Times New Roman"/>
                          <a:cs typeface="B Nazanin"/>
                        </a:rPr>
                        <a:t>اقدامات</a:t>
                      </a:r>
                      <a:endParaRPr lang="en-US" sz="18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504566">
                <a:tc>
                  <a:txBody>
                    <a:bodyPr/>
                    <a:lstStyle/>
                    <a:p>
                      <a:pPr marL="228600" algn="ctr" rtl="1">
                        <a:lnSpc>
                          <a:spcPct val="115000"/>
                        </a:lnSpc>
                        <a:spcAft>
                          <a:spcPts val="0"/>
                        </a:spcAft>
                        <a:tabLst>
                          <a:tab pos="245110" algn="l"/>
                        </a:tabLst>
                      </a:pPr>
                      <a:r>
                        <a:rPr lang="fa-IR" sz="1800">
                          <a:latin typeface="Times New Roman"/>
                          <a:ea typeface="Times New Roman"/>
                          <a:cs typeface="B Nazanin"/>
                        </a:rPr>
                        <a:t>8</a:t>
                      </a:r>
                      <a:endParaRPr lang="en-U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r" rtl="1">
                        <a:lnSpc>
                          <a:spcPct val="115000"/>
                        </a:lnSpc>
                        <a:spcAft>
                          <a:spcPts val="0"/>
                        </a:spcAft>
                        <a:tabLst>
                          <a:tab pos="245110" algn="l"/>
                        </a:tabLst>
                      </a:pPr>
                      <a:r>
                        <a:rPr lang="ar-SA" sz="1800" b="1">
                          <a:latin typeface="Times New Roman"/>
                          <a:ea typeface="Times New Roman"/>
                          <a:cs typeface="B Nazanin"/>
                        </a:rPr>
                        <a:t>فرهنگ‏سازی</a:t>
                      </a:r>
                      <a:endParaRPr lang="en-U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28075">
                <a:tc>
                  <a:txBody>
                    <a:bodyPr/>
                    <a:lstStyle/>
                    <a:p>
                      <a:pPr algn="ctr" rtl="0">
                        <a:lnSpc>
                          <a:spcPct val="115000"/>
                        </a:lnSpc>
                        <a:spcAft>
                          <a:spcPts val="0"/>
                        </a:spcAft>
                        <a:tabLst>
                          <a:tab pos="245110" algn="l"/>
                        </a:tabLst>
                      </a:pPr>
                      <a:r>
                        <a:rPr lang="en-US" sz="1800">
                          <a:latin typeface="Times New Roman"/>
                          <a:ea typeface="Times New Roman"/>
                          <a:cs typeface="B Nazanin"/>
                          <a:sym typeface="Wingdings"/>
                        </a:rPr>
                        <a:t></a:t>
                      </a:r>
                      <a:endParaRPr lang="en-U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45110" algn="l"/>
                        </a:tabLst>
                      </a:pPr>
                      <a:r>
                        <a:rPr lang="fa-IR" sz="1800">
                          <a:latin typeface="Times New Roman"/>
                          <a:ea typeface="Times New Roman"/>
                          <a:cs typeface="B Nazanin"/>
                        </a:rPr>
                        <a:t>جنبش خاموش کردن</a:t>
                      </a:r>
                      <a:endParaRPr lang="en-U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075">
                <a:tc>
                  <a:txBody>
                    <a:bodyPr/>
                    <a:lstStyle/>
                    <a:p>
                      <a:pPr algn="ctr" rtl="0">
                        <a:lnSpc>
                          <a:spcPct val="115000"/>
                        </a:lnSpc>
                        <a:spcAft>
                          <a:spcPts val="0"/>
                        </a:spcAft>
                        <a:tabLst>
                          <a:tab pos="245110" algn="l"/>
                        </a:tabLst>
                      </a:pPr>
                      <a:r>
                        <a:rPr lang="en-US" sz="1800">
                          <a:latin typeface="Times New Roman"/>
                          <a:ea typeface="Times New Roman"/>
                          <a:cs typeface="B Nazanin"/>
                          <a:sym typeface="Wingdings"/>
                        </a:rPr>
                        <a:t></a:t>
                      </a:r>
                      <a:endParaRPr lang="en-U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45110" algn="l"/>
                        </a:tabLst>
                      </a:pPr>
                      <a:r>
                        <a:rPr lang="fa-IR" sz="1800" dirty="0">
                          <a:latin typeface="Times New Roman"/>
                          <a:ea typeface="Times New Roman"/>
                          <a:cs typeface="B Nazanin"/>
                        </a:rPr>
                        <a:t>آموزش کارکنان برای استفاده بهنیه و دعوت به کاهش مصرف انرژی</a:t>
                      </a:r>
                      <a:endParaRPr lang="en-US" sz="18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a:noAutofit/>
          </a:bodyPr>
          <a:lstStyle/>
          <a:p>
            <a:pPr>
              <a:buNone/>
            </a:pPr>
            <a:r>
              <a:rPr lang="ar-SA" sz="1600" b="1" u="sng" dirty="0" smtClean="0"/>
              <a:t>کاهش استفاده از انرژی</a:t>
            </a:r>
            <a:endParaRPr lang="fa-IR" sz="1600" b="1" u="sng" dirty="0" smtClean="0"/>
          </a:p>
          <a:p>
            <a:pPr marL="514350" indent="-514350">
              <a:buFont typeface="+mj-lt"/>
              <a:buAutoNum type="arabicPeriod"/>
            </a:pPr>
            <a:r>
              <a:rPr lang="ar-SA" sz="1600" b="1" dirty="0" smtClean="0"/>
              <a:t>گرمایش و سرمایش</a:t>
            </a:r>
            <a:r>
              <a:rPr lang="fa-IR" sz="1600" b="1" dirty="0" smtClean="0"/>
              <a:t>: </a:t>
            </a:r>
            <a:r>
              <a:rPr lang="ar-SA" sz="1600" dirty="0" smtClean="0"/>
              <a:t>در یک دفتر که تهویه مطبوع دارد ممکن است نیمی از انرژی که صرف راه‌اندازی تجهیزات می‌شود دوباره مصرف شود تا گرمایش ایجاد شده توسط تجهیزات دفتری را از میان بردارد، تهویه مطبوع اغلب بیش از حد اختصاصی است و در بعضی موارد می‌توان کاملاً از آن اجتناب کرد.</a:t>
            </a:r>
            <a:endParaRPr lang="fa-IR" sz="1600" dirty="0" smtClean="0"/>
          </a:p>
          <a:p>
            <a:pPr marL="514350" indent="-514350">
              <a:buFont typeface="+mj-lt"/>
              <a:buAutoNum type="arabicPeriod"/>
            </a:pPr>
            <a:r>
              <a:rPr lang="ar-SA" sz="1600" b="1" dirty="0" smtClean="0"/>
              <a:t>دمای اطاق را کنترل کنید</a:t>
            </a:r>
            <a:endParaRPr lang="fa-IR" sz="1600" b="1" dirty="0" smtClean="0"/>
          </a:p>
          <a:p>
            <a:pPr marL="514350" indent="-514350">
              <a:buFont typeface="+mj-lt"/>
              <a:buAutoNum type="arabicPeriod"/>
            </a:pPr>
            <a:r>
              <a:rPr lang="ar-SA" sz="1600" b="1" dirty="0" smtClean="0"/>
              <a:t>کنترل کنید که چه موقع گرمایش روشن است </a:t>
            </a:r>
            <a:endParaRPr lang="fa-IR" sz="1600" b="1" dirty="0" smtClean="0"/>
          </a:p>
          <a:p>
            <a:pPr marL="514350" indent="-514350">
              <a:buFont typeface="+mj-lt"/>
              <a:buAutoNum type="arabicPeriod"/>
            </a:pPr>
            <a:r>
              <a:rPr lang="ar-SA" sz="1600" b="1" dirty="0" smtClean="0"/>
              <a:t>پنجره‌ها و درب‌های بیرونی را کنترل کنید</a:t>
            </a:r>
            <a:endParaRPr lang="fa-IR" sz="1600" b="1" dirty="0" smtClean="0"/>
          </a:p>
          <a:p>
            <a:pPr marL="514350" indent="-514350">
              <a:buFont typeface="+mj-lt"/>
              <a:buAutoNum type="arabicPeriod"/>
            </a:pPr>
            <a:r>
              <a:rPr lang="ar-SA" sz="1600" b="1" dirty="0" smtClean="0"/>
              <a:t>عایق‌بندی و درزگیری کنید</a:t>
            </a:r>
            <a:endParaRPr lang="en-US" sz="1600" dirty="0" smtClean="0"/>
          </a:p>
          <a:p>
            <a:pPr marL="514350" indent="-514350">
              <a:buFont typeface="+mj-lt"/>
              <a:buAutoNum type="arabicPeriod"/>
            </a:pPr>
            <a:r>
              <a:rPr lang="ar-SA" sz="1600" b="1" dirty="0" smtClean="0"/>
              <a:t>دمای آب گرم انبار شده را کاهش دهید</a:t>
            </a:r>
            <a:endParaRPr lang="en-US" sz="1600" dirty="0" smtClean="0"/>
          </a:p>
          <a:p>
            <a:pPr marL="514350" indent="-514350">
              <a:buFont typeface="+mj-lt"/>
              <a:buAutoNum type="arabicPeriod"/>
            </a:pPr>
            <a:r>
              <a:rPr lang="ar-SA" sz="1600" b="1" dirty="0" smtClean="0"/>
              <a:t>دیگ‌های تراکم</a:t>
            </a:r>
            <a:r>
              <a:rPr lang="fa-IR" sz="1600" b="1" dirty="0" smtClean="0"/>
              <a:t>:د</a:t>
            </a:r>
            <a:r>
              <a:rPr lang="ar-SA" sz="1600" dirty="0" smtClean="0"/>
              <a:t>یگ‌های تراکم از یک مبدل گرما استفاده می‌کنند که گرما را از گازهای حاصل از لوله بازیابی می‌کنند که موجب 10درصد افزایش در بهره‌وری است. دیگ‌های جدیدی که نصب می‌کنید باید از نوع تراکم باشند.</a:t>
            </a:r>
            <a:endParaRPr lang="en-US" sz="1600" dirty="0" smtClean="0"/>
          </a:p>
          <a:p>
            <a:pPr marL="514350" indent="-514350">
              <a:buFont typeface="+mj-lt"/>
              <a:buAutoNum type="arabicPeriod"/>
            </a:pPr>
            <a:r>
              <a:rPr lang="ar-SA" sz="1600" b="1" dirty="0" smtClean="0"/>
              <a:t>از تهویه استفاده کنید</a:t>
            </a:r>
            <a:r>
              <a:rPr lang="fa-IR" sz="1600" b="1" dirty="0" smtClean="0"/>
              <a:t>:</a:t>
            </a:r>
            <a:r>
              <a:rPr lang="ar-SA" sz="1600" dirty="0" smtClean="0"/>
              <a:t>محدوده‌های تهویه مطبوع را با استفاده از تهویه مکانیکی و طبیعی به حداقل برسانید.</a:t>
            </a:r>
            <a:endParaRPr lang="fa-IR" sz="1600" b="1" dirty="0" smtClean="0"/>
          </a:p>
          <a:p>
            <a:pPr marL="514350" indent="-514350">
              <a:buFont typeface="+mj-lt"/>
              <a:buAutoNum type="arabicPeriod"/>
            </a:pPr>
            <a:r>
              <a:rPr lang="ar-SA" sz="1600" b="1" dirty="0" smtClean="0"/>
              <a:t>مطمئن شوید که تهویه مطبوع بیش از حد تعیین نشده است</a:t>
            </a:r>
            <a:endParaRPr lang="fa-IR" sz="1600" b="1" dirty="0" smtClean="0"/>
          </a:p>
          <a:p>
            <a:pPr marL="514350" indent="-514350">
              <a:buFont typeface="+mj-lt"/>
              <a:buAutoNum type="arabicPeriod"/>
            </a:pPr>
            <a:r>
              <a:rPr lang="ar-SA" sz="1600" b="1" dirty="0" smtClean="0"/>
              <a:t>مطمئن شوید که گرمایش و سرمایش هر دو با هم روشن نباشند</a:t>
            </a:r>
            <a:endParaRPr lang="en-US" sz="1600" dirty="0" smtClean="0"/>
          </a:p>
          <a:p>
            <a:pPr marL="514350" indent="-514350">
              <a:buFont typeface="+mj-lt"/>
              <a:buAutoNum type="arabicPeriod"/>
            </a:pPr>
            <a:r>
              <a:rPr lang="ar-SA" sz="1600" b="1" dirty="0" smtClean="0"/>
              <a:t>تعداد دفعات تهویه مطبوع را کنترل کنید</a:t>
            </a:r>
            <a:endParaRPr lang="en-US" sz="1600" dirty="0" smtClean="0"/>
          </a:p>
          <a:p>
            <a:pPr marL="514350" indent="-514350">
              <a:buFont typeface="+mj-lt"/>
              <a:buAutoNum type="arabicPeriod"/>
            </a:pPr>
            <a:r>
              <a:rPr lang="ar-SA" sz="1600" b="1" dirty="0" smtClean="0"/>
              <a:t>کنترل دماها را به حداقل </a:t>
            </a:r>
            <a:r>
              <a:rPr lang="fa-IR" sz="1600" b="1" dirty="0" smtClean="0"/>
              <a:t>19</a:t>
            </a:r>
            <a:r>
              <a:rPr lang="ar-SA" sz="1600" b="1" dirty="0" smtClean="0"/>
              <a:t> درجه تنظیم کنید</a:t>
            </a:r>
            <a:endParaRPr lang="en-US" sz="1600" b="1" dirty="0" smtClean="0"/>
          </a:p>
          <a:p>
            <a:pPr marL="514350" indent="-514350">
              <a:buNone/>
            </a:pPr>
            <a:r>
              <a:rPr lang="ar-SA" sz="1600" dirty="0" smtClean="0"/>
              <a:t> </a:t>
            </a:r>
            <a:endParaRPr lang="en-US" sz="1600" dirty="0" smtClean="0"/>
          </a:p>
        </p:txBody>
      </p:sp>
      <p:pic>
        <p:nvPicPr>
          <p:cNvPr id="4" name="Picture 25" descr="Hold Your Ground Rope - PowerPoint Animation">
            <a:hlinkClick r:id="rId2"/>
          </p:cNvPr>
          <p:cNvPicPr>
            <a:picLocks noChangeAspect="1" noChangeArrowheads="1" noCrop="1"/>
          </p:cNvPicPr>
          <p:nvPr/>
        </p:nvPicPr>
        <p:blipFill>
          <a:blip r:embed="rId3" cstate="print"/>
          <a:srcRect/>
          <a:stretch>
            <a:fillRect/>
          </a:stretch>
        </p:blipFill>
        <p:spPr bwMode="auto">
          <a:xfrm>
            <a:off x="0" y="5181598"/>
            <a:ext cx="2438400" cy="2057402"/>
          </a:xfrm>
          <a:prstGeom prst="rect">
            <a:avLst/>
          </a:prstGeom>
          <a:noFill/>
        </p:spPr>
      </p:pic>
      <p:sp>
        <p:nvSpPr>
          <p:cNvPr id="6" name="Title 1"/>
          <p:cNvSpPr>
            <a:spLocks noGrp="1"/>
          </p:cNvSpPr>
          <p:nvPr>
            <p:ph type="title"/>
          </p:nvPr>
        </p:nvSpPr>
        <p:spPr>
          <a:xfrm>
            <a:off x="457200" y="274638"/>
            <a:ext cx="8229600" cy="1143000"/>
          </a:xfrm>
        </p:spPr>
        <p:txBody>
          <a:bodyPr>
            <a:normAutofit/>
          </a:bodyPr>
          <a:lstStyle/>
          <a:p>
            <a:pPr algn="r"/>
            <a:r>
              <a:rPr lang="fa-IR" sz="3200" b="1" dirty="0" smtClean="0">
                <a:solidFill>
                  <a:srgbClr val="FF0000"/>
                </a:solidFill>
              </a:rPr>
              <a:t>1 - انرژی</a:t>
            </a:r>
            <a:endParaRPr lang="en-US" sz="3200" b="1" dirty="0">
              <a:solidFill>
                <a:srgbClr val="FF0000"/>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a:noAutofit/>
          </a:bodyPr>
          <a:lstStyle/>
          <a:p>
            <a:pPr>
              <a:buNone/>
            </a:pPr>
            <a:r>
              <a:rPr lang="ar-SA" sz="2800" b="1" u="sng" dirty="0" smtClean="0"/>
              <a:t>تجهیزات دفتری</a:t>
            </a:r>
            <a:r>
              <a:rPr lang="fa-IR" sz="2800" b="1" u="sng" dirty="0" smtClean="0"/>
              <a:t>:</a:t>
            </a:r>
            <a:r>
              <a:rPr lang="ar-SA" sz="2800" dirty="0" smtClean="0"/>
              <a:t>تجهیزات دفتری بعد از گرمایش دومین مصرف‌کننده اصلی انرژی در بیش‌تر دفاتر است، </a:t>
            </a:r>
            <a:endParaRPr lang="fa-IR" sz="2800" dirty="0" smtClean="0"/>
          </a:p>
          <a:p>
            <a:pPr>
              <a:buFont typeface="+mj-lt"/>
              <a:buAutoNum type="arabicPeriod"/>
            </a:pPr>
            <a:r>
              <a:rPr lang="ar-SA" sz="2800" b="1" dirty="0" smtClean="0"/>
              <a:t>مصرف انرژی را جست‌وجو کنید</a:t>
            </a:r>
            <a:r>
              <a:rPr lang="fa-IR" sz="2800" b="1" dirty="0" smtClean="0"/>
              <a:t>:</a:t>
            </a:r>
            <a:r>
              <a:rPr lang="ar-SA" sz="2800" dirty="0" smtClean="0"/>
              <a:t>مصرف واقعی انرژی تجهیزات را محاسبه کنید. درجه‌بندی روی پلاک دستگاه معمولاً براساس حداکثر توان مورد نیاز است.</a:t>
            </a:r>
            <a:endParaRPr lang="fa-IR" sz="2800" dirty="0" smtClean="0"/>
          </a:p>
          <a:p>
            <a:pPr>
              <a:buFont typeface="+mj-lt"/>
              <a:buAutoNum type="arabicPeriod"/>
            </a:pPr>
            <a:r>
              <a:rPr lang="ar-SA" sz="2800" b="1" dirty="0" smtClean="0"/>
              <a:t>یک جنبش خاموش‌کنی راه بیاندازید</a:t>
            </a:r>
            <a:r>
              <a:rPr lang="fa-IR" sz="2800" b="1" dirty="0" smtClean="0"/>
              <a:t>:</a:t>
            </a:r>
            <a:r>
              <a:rPr lang="ar-SA" sz="2800" dirty="0" smtClean="0"/>
              <a:t>یک‌سوم تمام کامپیوترها طی شب یا آخر هفته روشن گذاشته می‌شوند</a:t>
            </a:r>
            <a:endParaRPr lang="fa-IR" sz="2800" dirty="0" smtClean="0"/>
          </a:p>
          <a:p>
            <a:pPr>
              <a:buFont typeface="+mj-lt"/>
              <a:buAutoNum type="arabicPeriod"/>
            </a:pPr>
            <a:r>
              <a:rPr lang="ar-SA" sz="2800" b="1" dirty="0" smtClean="0"/>
              <a:t>ویژگی‌های صرفه‌جویی در انرژی تجهیزات را فعال کنید</a:t>
            </a:r>
            <a:endParaRPr lang="fa-IR" sz="2800" b="1" dirty="0" smtClean="0"/>
          </a:p>
          <a:p>
            <a:pPr>
              <a:buFont typeface="+mj-lt"/>
              <a:buAutoNum type="arabicPeriod"/>
            </a:pPr>
            <a:r>
              <a:rPr lang="ar-SA" sz="2800" b="1" dirty="0" smtClean="0"/>
              <a:t>در صورت امکان در استفاده از پرینترها شریک شوید</a:t>
            </a:r>
            <a:endParaRPr lang="en-US" sz="2800" dirty="0" smtClean="0"/>
          </a:p>
          <a:p>
            <a:pPr>
              <a:buFont typeface="+mj-lt"/>
              <a:buAutoNum type="arabicPeriod"/>
            </a:pPr>
            <a:endParaRPr lang="fa-IR" sz="2800" dirty="0" smtClean="0"/>
          </a:p>
          <a:p>
            <a:endParaRPr lang="en-US" sz="2800" dirty="0" smtClean="0"/>
          </a:p>
        </p:txBody>
      </p:sp>
      <p:pic>
        <p:nvPicPr>
          <p:cNvPr id="4" name="Picture 23" descr="Working Out On Treadmill  - PowerPoint Animation">
            <a:hlinkClick r:id="rId2"/>
          </p:cNvPr>
          <p:cNvPicPr>
            <a:picLocks noChangeAspect="1" noChangeArrowheads="1" noCrop="1"/>
          </p:cNvPicPr>
          <p:nvPr/>
        </p:nvPicPr>
        <p:blipFill>
          <a:blip r:embed="rId3" cstate="print"/>
          <a:srcRect/>
          <a:stretch>
            <a:fillRect/>
          </a:stretch>
        </p:blipFill>
        <p:spPr bwMode="auto">
          <a:xfrm>
            <a:off x="0" y="5486398"/>
            <a:ext cx="1676400" cy="1676402"/>
          </a:xfrm>
          <a:prstGeom prst="rect">
            <a:avLst/>
          </a:prstGeom>
          <a:noFill/>
        </p:spPr>
      </p:pic>
      <p:sp>
        <p:nvSpPr>
          <p:cNvPr id="6" name="Title 1"/>
          <p:cNvSpPr>
            <a:spLocks noGrp="1"/>
          </p:cNvSpPr>
          <p:nvPr>
            <p:ph type="title"/>
          </p:nvPr>
        </p:nvSpPr>
        <p:spPr>
          <a:xfrm>
            <a:off x="457200" y="274638"/>
            <a:ext cx="8229600" cy="1143000"/>
          </a:xfrm>
        </p:spPr>
        <p:txBody>
          <a:bodyPr>
            <a:normAutofit/>
          </a:bodyPr>
          <a:lstStyle/>
          <a:p>
            <a:pPr algn="r"/>
            <a:r>
              <a:rPr lang="fa-IR" sz="3200" b="1" dirty="0" smtClean="0">
                <a:solidFill>
                  <a:srgbClr val="FF0000"/>
                </a:solidFill>
              </a:rPr>
              <a:t>1 - انرژی</a:t>
            </a:r>
            <a:endParaRPr lang="en-US" sz="3200" b="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6"/>
          <p:cNvSpPr>
            <a:spLocks noChangeArrowheads="1"/>
          </p:cNvSpPr>
          <p:nvPr/>
        </p:nvSpPr>
        <p:spPr bwMode="auto">
          <a:xfrm>
            <a:off x="762000" y="1219200"/>
            <a:ext cx="7924800" cy="5029200"/>
          </a:xfrm>
          <a:prstGeom prst="rect">
            <a:avLst/>
          </a:prstGeom>
          <a:noFill/>
          <a:ln w="9525">
            <a:solidFill>
              <a:schemeClr val="tx1"/>
            </a:solidFill>
            <a:miter lim="800000"/>
            <a:headEnd/>
            <a:tailEnd/>
          </a:ln>
        </p:spPr>
        <p:txBody>
          <a:bodyPr wrap="none" anchor="ctr"/>
          <a:lstStyle/>
          <a:p>
            <a:endParaRPr lang="en-US" sz="1400">
              <a:cs typeface="B Nazanin" pitchFamily="2" charset="-78"/>
            </a:endParaRPr>
          </a:p>
        </p:txBody>
      </p:sp>
      <p:grpSp>
        <p:nvGrpSpPr>
          <p:cNvPr id="2" name="Group 7"/>
          <p:cNvGrpSpPr>
            <a:grpSpLocks/>
          </p:cNvGrpSpPr>
          <p:nvPr/>
        </p:nvGrpSpPr>
        <p:grpSpPr bwMode="auto">
          <a:xfrm>
            <a:off x="1066800" y="1778000"/>
            <a:ext cx="1698625" cy="1920875"/>
            <a:chOff x="864" y="784"/>
            <a:chExt cx="1070" cy="1210"/>
          </a:xfrm>
        </p:grpSpPr>
        <p:graphicFrame>
          <p:nvGraphicFramePr>
            <p:cNvPr id="2050" name="Object 8"/>
            <p:cNvGraphicFramePr>
              <a:graphicFrameLocks noChangeAspect="1"/>
            </p:cNvGraphicFramePr>
            <p:nvPr/>
          </p:nvGraphicFramePr>
          <p:xfrm>
            <a:off x="1131" y="1477"/>
            <a:ext cx="357" cy="345"/>
          </p:xfrm>
          <a:graphic>
            <a:graphicData uri="http://schemas.openxmlformats.org/presentationml/2006/ole">
              <p:oleObj spid="_x0000_s2050" name="Clip" r:id="rId3" imgW="542857" imgH="533192" progId="">
                <p:embed/>
              </p:oleObj>
            </a:graphicData>
          </a:graphic>
        </p:graphicFrame>
        <p:graphicFrame>
          <p:nvGraphicFramePr>
            <p:cNvPr id="2051" name="Object 9"/>
            <p:cNvGraphicFramePr>
              <a:graphicFrameLocks noChangeAspect="1"/>
            </p:cNvGraphicFramePr>
            <p:nvPr/>
          </p:nvGraphicFramePr>
          <p:xfrm>
            <a:off x="1310" y="988"/>
            <a:ext cx="624" cy="588"/>
          </p:xfrm>
          <a:graphic>
            <a:graphicData uri="http://schemas.openxmlformats.org/presentationml/2006/ole">
              <p:oleObj spid="_x0000_s2051" name="Clip" r:id="rId4" imgW="1113120" imgH="906120" progId="">
                <p:embed/>
              </p:oleObj>
            </a:graphicData>
          </a:graphic>
        </p:graphicFrame>
        <p:graphicFrame>
          <p:nvGraphicFramePr>
            <p:cNvPr id="2052" name="Object 10"/>
            <p:cNvGraphicFramePr>
              <a:graphicFrameLocks noChangeAspect="1"/>
            </p:cNvGraphicFramePr>
            <p:nvPr/>
          </p:nvGraphicFramePr>
          <p:xfrm>
            <a:off x="864" y="1129"/>
            <a:ext cx="386" cy="447"/>
          </p:xfrm>
          <a:graphic>
            <a:graphicData uri="http://schemas.openxmlformats.org/presentationml/2006/ole">
              <p:oleObj spid="_x0000_s2052" name="Clip" r:id="rId5" imgW="1868400" imgH="2189880" progId="">
                <p:embed/>
              </p:oleObj>
            </a:graphicData>
          </a:graphic>
        </p:graphicFrame>
        <p:graphicFrame>
          <p:nvGraphicFramePr>
            <p:cNvPr id="2053" name="Object 11"/>
            <p:cNvGraphicFramePr>
              <a:graphicFrameLocks noChangeAspect="1"/>
            </p:cNvGraphicFramePr>
            <p:nvPr/>
          </p:nvGraphicFramePr>
          <p:xfrm>
            <a:off x="1042" y="784"/>
            <a:ext cx="446" cy="440"/>
          </p:xfrm>
          <a:graphic>
            <a:graphicData uri="http://schemas.openxmlformats.org/presentationml/2006/ole">
              <p:oleObj spid="_x0000_s2053" name="Clip" r:id="rId6" imgW="1132560" imgH="1131480" progId="">
                <p:embed/>
              </p:oleObj>
            </a:graphicData>
          </a:graphic>
        </p:graphicFrame>
        <p:graphicFrame>
          <p:nvGraphicFramePr>
            <p:cNvPr id="2054" name="Object 12"/>
            <p:cNvGraphicFramePr>
              <a:graphicFrameLocks noChangeAspect="1"/>
            </p:cNvGraphicFramePr>
            <p:nvPr/>
          </p:nvGraphicFramePr>
          <p:xfrm>
            <a:off x="1310" y="1378"/>
            <a:ext cx="624" cy="616"/>
          </p:xfrm>
          <a:graphic>
            <a:graphicData uri="http://schemas.openxmlformats.org/presentationml/2006/ole">
              <p:oleObj spid="_x0000_s2054" name="Clip" r:id="rId7" imgW="952129" imgH="952129" progId="">
                <p:embed/>
              </p:oleObj>
            </a:graphicData>
          </a:graphic>
        </p:graphicFrame>
      </p:grpSp>
      <p:sp>
        <p:nvSpPr>
          <p:cNvPr id="2057" name="Rectangle 13"/>
          <p:cNvSpPr>
            <a:spLocks noChangeArrowheads="1"/>
          </p:cNvSpPr>
          <p:nvPr/>
        </p:nvSpPr>
        <p:spPr bwMode="auto">
          <a:xfrm>
            <a:off x="533400" y="1295400"/>
            <a:ext cx="3429000" cy="406400"/>
          </a:xfrm>
          <a:prstGeom prst="rect">
            <a:avLst/>
          </a:prstGeom>
          <a:solidFill>
            <a:srgbClr val="EAEAEA"/>
          </a:solidFill>
          <a:ln w="9525">
            <a:noFill/>
            <a:miter lim="800000"/>
            <a:headEnd/>
            <a:tailEnd/>
          </a:ln>
        </p:spPr>
        <p:txBody>
          <a:bodyPr wrap="none" anchor="ctr"/>
          <a:lstStyle/>
          <a:p>
            <a:pPr eaLnBrk="0" hangingPunct="0"/>
            <a:r>
              <a:rPr lang="fa-IR" altLang="ja-JP" sz="1600">
                <a:latin typeface="Book Antiqua" pitchFamily="18" charset="0"/>
                <a:cs typeface="B Nazanin" pitchFamily="2" charset="-78"/>
              </a:rPr>
              <a:t>فعاليتهاي اقتصادي-اجتماعي</a:t>
            </a:r>
            <a:endParaRPr lang="en-US" altLang="ja-JP" sz="1600">
              <a:latin typeface="Book Antiqua" pitchFamily="18" charset="0"/>
              <a:ea typeface="ＭＳ Ｐゴシック"/>
              <a:cs typeface="B Nazanin" pitchFamily="2" charset="-78"/>
            </a:endParaRPr>
          </a:p>
        </p:txBody>
      </p:sp>
      <p:pic>
        <p:nvPicPr>
          <p:cNvPr id="3082" name="Picture 14" descr="M:\Apo\Icons&amp;Clips\earth.gif"/>
          <p:cNvPicPr>
            <a:picLocks noChangeAspect="1" noChangeArrowheads="1"/>
          </p:cNvPicPr>
          <p:nvPr/>
        </p:nvPicPr>
        <p:blipFill>
          <a:blip r:embed="rId8" cstate="print"/>
          <a:srcRect/>
          <a:stretch>
            <a:fillRect/>
          </a:stretch>
        </p:blipFill>
        <p:spPr bwMode="auto">
          <a:xfrm>
            <a:off x="6019800" y="1778000"/>
            <a:ext cx="2155825" cy="2184400"/>
          </a:xfrm>
          <a:prstGeom prst="rect">
            <a:avLst/>
          </a:prstGeom>
          <a:noFill/>
          <a:ln w="9525">
            <a:noFill/>
            <a:miter lim="800000"/>
            <a:headEnd/>
            <a:tailEnd/>
          </a:ln>
        </p:spPr>
      </p:pic>
      <p:sp>
        <p:nvSpPr>
          <p:cNvPr id="3083" name="Oval 15"/>
          <p:cNvSpPr>
            <a:spLocks noChangeArrowheads="1"/>
          </p:cNvSpPr>
          <p:nvPr/>
        </p:nvSpPr>
        <p:spPr bwMode="auto">
          <a:xfrm>
            <a:off x="881063" y="4397375"/>
            <a:ext cx="1981200" cy="977900"/>
          </a:xfrm>
          <a:prstGeom prst="ellipse">
            <a:avLst/>
          </a:prstGeom>
          <a:solidFill>
            <a:srgbClr val="EAEAEA"/>
          </a:solidFill>
          <a:ln w="9525">
            <a:solidFill>
              <a:srgbClr val="EAEAEA"/>
            </a:solidFill>
            <a:round/>
            <a:headEnd/>
            <a:tailEnd/>
          </a:ln>
        </p:spPr>
        <p:txBody>
          <a:bodyPr wrap="none" anchor="ctr"/>
          <a:lstStyle/>
          <a:p>
            <a:pPr rtl="1" eaLnBrk="0" hangingPunct="0"/>
            <a:r>
              <a:rPr lang="fa-IR" altLang="ja-JP" sz="1600">
                <a:latin typeface="Book Antiqua" pitchFamily="18" charset="0"/>
                <a:cs typeface="B Nazanin" pitchFamily="2" charset="-78"/>
              </a:rPr>
              <a:t>الگوي توليد</a:t>
            </a:r>
          </a:p>
          <a:p>
            <a:pPr rtl="1" eaLnBrk="0" hangingPunct="0"/>
            <a:r>
              <a:rPr lang="fa-IR" altLang="ja-JP" sz="1600">
                <a:latin typeface="Book Antiqua" pitchFamily="18" charset="0"/>
                <a:cs typeface="B Nazanin" pitchFamily="2" charset="-78"/>
              </a:rPr>
              <a:t>و</a:t>
            </a:r>
          </a:p>
          <a:p>
            <a:pPr eaLnBrk="0" hangingPunct="0"/>
            <a:r>
              <a:rPr lang="fa-IR" altLang="ja-JP" sz="1600">
                <a:latin typeface="Book Antiqua" pitchFamily="18" charset="0"/>
                <a:cs typeface="B Nazanin" pitchFamily="2" charset="-78"/>
              </a:rPr>
              <a:t>ارائه خدمت</a:t>
            </a:r>
            <a:endParaRPr lang="en-US" altLang="ja-JP" sz="1600">
              <a:latin typeface="Book Antiqua" pitchFamily="18" charset="0"/>
              <a:ea typeface="ＭＳ Ｐゴシック"/>
              <a:cs typeface="B Nazanin" pitchFamily="2" charset="-78"/>
            </a:endParaRPr>
          </a:p>
        </p:txBody>
      </p:sp>
      <p:sp>
        <p:nvSpPr>
          <p:cNvPr id="3084" name="Oval 16"/>
          <p:cNvSpPr>
            <a:spLocks noChangeArrowheads="1"/>
          </p:cNvSpPr>
          <p:nvPr/>
        </p:nvSpPr>
        <p:spPr bwMode="auto">
          <a:xfrm>
            <a:off x="3733800" y="4257675"/>
            <a:ext cx="1981200" cy="977900"/>
          </a:xfrm>
          <a:prstGeom prst="ellipse">
            <a:avLst/>
          </a:prstGeom>
          <a:solidFill>
            <a:srgbClr val="EAEAEA"/>
          </a:solidFill>
          <a:ln w="9525">
            <a:solidFill>
              <a:srgbClr val="EAEAEA"/>
            </a:solidFill>
            <a:round/>
            <a:headEnd/>
            <a:tailEnd/>
          </a:ln>
        </p:spPr>
        <p:txBody>
          <a:bodyPr wrap="none" anchor="ctr"/>
          <a:lstStyle/>
          <a:p>
            <a:pPr eaLnBrk="0" hangingPunct="0"/>
            <a:r>
              <a:rPr lang="fa-IR" altLang="ja-JP" sz="1600">
                <a:latin typeface="Book Antiqua" pitchFamily="18" charset="0"/>
                <a:cs typeface="B Nazanin" pitchFamily="2" charset="-78"/>
              </a:rPr>
              <a:t>الگوي مصرف</a:t>
            </a:r>
            <a:endParaRPr lang="en-US" altLang="ja-JP" sz="1600">
              <a:latin typeface="Book Antiqua" pitchFamily="18" charset="0"/>
              <a:ea typeface="ＭＳ Ｐゴシック"/>
              <a:cs typeface="B Nazanin" pitchFamily="2" charset="-78"/>
            </a:endParaRPr>
          </a:p>
        </p:txBody>
      </p:sp>
      <p:sp>
        <p:nvSpPr>
          <p:cNvPr id="3085" name="Line 17"/>
          <p:cNvSpPr>
            <a:spLocks noChangeShapeType="1"/>
          </p:cNvSpPr>
          <p:nvPr/>
        </p:nvSpPr>
        <p:spPr bwMode="auto">
          <a:xfrm flipV="1">
            <a:off x="1752600" y="3419475"/>
            <a:ext cx="0" cy="977900"/>
          </a:xfrm>
          <a:prstGeom prst="line">
            <a:avLst/>
          </a:prstGeom>
          <a:noFill/>
          <a:ln w="76200">
            <a:solidFill>
              <a:srgbClr val="CC3300"/>
            </a:solidFill>
            <a:round/>
            <a:headEnd/>
            <a:tailEnd type="triangle" w="med" len="med"/>
          </a:ln>
        </p:spPr>
        <p:txBody>
          <a:bodyPr wrap="none" anchor="ctr"/>
          <a:lstStyle/>
          <a:p>
            <a:endParaRPr lang="en-US"/>
          </a:p>
        </p:txBody>
      </p:sp>
      <p:sp>
        <p:nvSpPr>
          <p:cNvPr id="3086" name="Line 18"/>
          <p:cNvSpPr>
            <a:spLocks noChangeShapeType="1"/>
          </p:cNvSpPr>
          <p:nvPr/>
        </p:nvSpPr>
        <p:spPr bwMode="auto">
          <a:xfrm flipH="1" flipV="1">
            <a:off x="2720975" y="3559175"/>
            <a:ext cx="990600" cy="977900"/>
          </a:xfrm>
          <a:prstGeom prst="line">
            <a:avLst/>
          </a:prstGeom>
          <a:noFill/>
          <a:ln w="76200">
            <a:solidFill>
              <a:srgbClr val="CC3300"/>
            </a:solidFill>
            <a:round/>
            <a:headEnd/>
            <a:tailEnd type="triangle" w="med" len="med"/>
          </a:ln>
        </p:spPr>
        <p:txBody>
          <a:bodyPr wrap="none" anchor="ctr"/>
          <a:lstStyle/>
          <a:p>
            <a:endParaRPr lang="en-US"/>
          </a:p>
        </p:txBody>
      </p:sp>
      <p:sp>
        <p:nvSpPr>
          <p:cNvPr id="3087" name="AutoShape 19"/>
          <p:cNvSpPr>
            <a:spLocks noChangeArrowheads="1"/>
          </p:cNvSpPr>
          <p:nvPr/>
        </p:nvSpPr>
        <p:spPr bwMode="auto">
          <a:xfrm>
            <a:off x="2862263" y="4676775"/>
            <a:ext cx="708025" cy="314325"/>
          </a:xfrm>
          <a:prstGeom prst="leftRightArrow">
            <a:avLst>
              <a:gd name="adj1" fmla="val 50000"/>
              <a:gd name="adj2" fmla="val 45051"/>
            </a:avLst>
          </a:prstGeom>
          <a:solidFill>
            <a:srgbClr val="CC3300"/>
          </a:solidFill>
          <a:ln w="9525">
            <a:solidFill>
              <a:schemeClr val="folHlink"/>
            </a:solidFill>
            <a:miter lim="800000"/>
            <a:headEnd/>
            <a:tailEnd/>
          </a:ln>
        </p:spPr>
        <p:txBody>
          <a:bodyPr wrap="none" anchor="ctr"/>
          <a:lstStyle/>
          <a:p>
            <a:endParaRPr lang="en-US" sz="1400">
              <a:cs typeface="B Nazanin" pitchFamily="2" charset="-78"/>
            </a:endParaRPr>
          </a:p>
        </p:txBody>
      </p:sp>
      <p:sp>
        <p:nvSpPr>
          <p:cNvPr id="3088" name="Rectangle 20"/>
          <p:cNvSpPr>
            <a:spLocks noChangeArrowheads="1"/>
          </p:cNvSpPr>
          <p:nvPr/>
        </p:nvSpPr>
        <p:spPr bwMode="auto">
          <a:xfrm>
            <a:off x="2971800" y="1743075"/>
            <a:ext cx="3200400" cy="542925"/>
          </a:xfrm>
          <a:prstGeom prst="rect">
            <a:avLst/>
          </a:prstGeom>
          <a:solidFill>
            <a:srgbClr val="EAEAEA"/>
          </a:solidFill>
          <a:ln w="9525">
            <a:solidFill>
              <a:schemeClr val="tx1"/>
            </a:solidFill>
            <a:miter lim="800000"/>
            <a:headEnd/>
            <a:tailEnd/>
          </a:ln>
        </p:spPr>
        <p:txBody>
          <a:bodyPr wrap="none" anchor="ctr"/>
          <a:lstStyle/>
          <a:p>
            <a:pPr eaLnBrk="0" hangingPunct="0"/>
            <a:r>
              <a:rPr lang="fa-IR" altLang="ja-JP" sz="1400" i="1">
                <a:latin typeface="Book Antiqua" pitchFamily="18" charset="0"/>
                <a:cs typeface="B Nazanin" pitchFamily="2" charset="-78"/>
              </a:rPr>
              <a:t>منابع طبيعي مصرف شده از محيط زيست</a:t>
            </a:r>
            <a:r>
              <a:rPr lang="en-US" altLang="ja-JP" sz="1400" i="1">
                <a:latin typeface="Book Antiqua" pitchFamily="18" charset="0"/>
                <a:ea typeface="ＭＳ Ｐゴシック"/>
                <a:cs typeface="B Nazanin" pitchFamily="2" charset="-78"/>
              </a:rPr>
              <a:t>  </a:t>
            </a:r>
          </a:p>
        </p:txBody>
      </p:sp>
      <p:sp>
        <p:nvSpPr>
          <p:cNvPr id="3089" name="Rectangle 21"/>
          <p:cNvSpPr>
            <a:spLocks noChangeArrowheads="1"/>
          </p:cNvSpPr>
          <p:nvPr/>
        </p:nvSpPr>
        <p:spPr bwMode="auto">
          <a:xfrm>
            <a:off x="2743200" y="2895600"/>
            <a:ext cx="3124200" cy="609600"/>
          </a:xfrm>
          <a:prstGeom prst="rect">
            <a:avLst/>
          </a:prstGeom>
          <a:solidFill>
            <a:srgbClr val="EAEAEA"/>
          </a:solidFill>
          <a:ln w="9525">
            <a:solidFill>
              <a:schemeClr val="tx1"/>
            </a:solidFill>
            <a:miter lim="800000"/>
            <a:headEnd/>
            <a:tailEnd/>
          </a:ln>
        </p:spPr>
        <p:txBody>
          <a:bodyPr wrap="none" anchor="ctr"/>
          <a:lstStyle/>
          <a:p>
            <a:pPr eaLnBrk="0" hangingPunct="0"/>
            <a:r>
              <a:rPr lang="fa-IR" altLang="ja-JP" sz="1600" i="1">
                <a:latin typeface="Book Antiqua" pitchFamily="18" charset="0"/>
                <a:cs typeface="B Nazanin" pitchFamily="2" charset="-78"/>
              </a:rPr>
              <a:t>آثار منابع مصرف شده و اتلاف</a:t>
            </a:r>
            <a:r>
              <a:rPr lang="en-US" altLang="ja-JP" sz="1600" i="1">
                <a:latin typeface="Book Antiqua" pitchFamily="18" charset="0"/>
                <a:ea typeface="ＭＳ Ｐゴシック"/>
                <a:cs typeface="B Nazanin" pitchFamily="2" charset="-78"/>
              </a:rPr>
              <a:t>  </a:t>
            </a:r>
          </a:p>
        </p:txBody>
      </p:sp>
      <p:sp>
        <p:nvSpPr>
          <p:cNvPr id="2066" name="Rectangle 23"/>
          <p:cNvSpPr>
            <a:spLocks noChangeArrowheads="1"/>
          </p:cNvSpPr>
          <p:nvPr/>
        </p:nvSpPr>
        <p:spPr bwMode="auto">
          <a:xfrm>
            <a:off x="5791200" y="1295400"/>
            <a:ext cx="2590800" cy="330200"/>
          </a:xfrm>
          <a:prstGeom prst="rect">
            <a:avLst/>
          </a:prstGeom>
          <a:solidFill>
            <a:srgbClr val="EAEAEA"/>
          </a:solidFill>
          <a:ln w="9525">
            <a:noFill/>
            <a:miter lim="800000"/>
            <a:headEnd/>
            <a:tailEnd/>
          </a:ln>
        </p:spPr>
        <p:txBody>
          <a:bodyPr wrap="none" anchor="ctr"/>
          <a:lstStyle/>
          <a:p>
            <a:pPr eaLnBrk="0" hangingPunct="0"/>
            <a:r>
              <a:rPr lang="fa-IR" altLang="ja-JP" sz="1600">
                <a:latin typeface="Book Antiqua" pitchFamily="18" charset="0"/>
                <a:cs typeface="B Nazanin" pitchFamily="2" charset="-78"/>
              </a:rPr>
              <a:t>محيط زيست</a:t>
            </a:r>
            <a:endParaRPr lang="en-US" altLang="ja-JP" sz="1600">
              <a:latin typeface="Book Antiqua" pitchFamily="18" charset="0"/>
              <a:ea typeface="ＭＳ Ｐゴシック"/>
              <a:cs typeface="B Nazanin" pitchFamily="2" charset="-78"/>
            </a:endParaRPr>
          </a:p>
        </p:txBody>
      </p:sp>
      <p:sp>
        <p:nvSpPr>
          <p:cNvPr id="3092" name="Line 24"/>
          <p:cNvSpPr>
            <a:spLocks noChangeShapeType="1"/>
          </p:cNvSpPr>
          <p:nvPr/>
        </p:nvSpPr>
        <p:spPr bwMode="auto">
          <a:xfrm flipH="1">
            <a:off x="3146425" y="2476500"/>
            <a:ext cx="2687638" cy="0"/>
          </a:xfrm>
          <a:prstGeom prst="line">
            <a:avLst/>
          </a:prstGeom>
          <a:noFill/>
          <a:ln w="38100">
            <a:solidFill>
              <a:srgbClr val="00CC00"/>
            </a:solidFill>
            <a:round/>
            <a:headEnd/>
            <a:tailEnd type="triangle" w="med" len="med"/>
          </a:ln>
        </p:spPr>
        <p:txBody>
          <a:bodyPr wrap="none" anchor="ctr"/>
          <a:lstStyle/>
          <a:p>
            <a:endParaRPr lang="en-US"/>
          </a:p>
        </p:txBody>
      </p:sp>
      <p:sp>
        <p:nvSpPr>
          <p:cNvPr id="3093" name="Line 25"/>
          <p:cNvSpPr>
            <a:spLocks noChangeShapeType="1"/>
          </p:cNvSpPr>
          <p:nvPr/>
        </p:nvSpPr>
        <p:spPr bwMode="auto">
          <a:xfrm flipH="1">
            <a:off x="3146425" y="2755900"/>
            <a:ext cx="2687638" cy="0"/>
          </a:xfrm>
          <a:prstGeom prst="line">
            <a:avLst/>
          </a:prstGeom>
          <a:noFill/>
          <a:ln w="38100">
            <a:solidFill>
              <a:srgbClr val="00CC00"/>
            </a:solidFill>
            <a:round/>
            <a:headEnd type="triangle" w="med" len="med"/>
            <a:tailEnd/>
          </a:ln>
        </p:spPr>
        <p:txBody>
          <a:bodyPr wrap="none" anchor="ctr"/>
          <a:lstStyle/>
          <a:p>
            <a:endParaRPr lang="en-US"/>
          </a:p>
        </p:txBody>
      </p:sp>
      <p:sp>
        <p:nvSpPr>
          <p:cNvPr id="3094" name="Text Box 26"/>
          <p:cNvSpPr txBox="1">
            <a:spLocks noChangeArrowheads="1"/>
          </p:cNvSpPr>
          <p:nvPr/>
        </p:nvSpPr>
        <p:spPr bwMode="auto">
          <a:xfrm>
            <a:off x="1730375" y="3670300"/>
            <a:ext cx="646113" cy="338138"/>
          </a:xfrm>
          <a:prstGeom prst="rect">
            <a:avLst/>
          </a:prstGeom>
          <a:noFill/>
          <a:ln w="9525">
            <a:noFill/>
            <a:miter lim="800000"/>
            <a:headEnd/>
            <a:tailEnd/>
          </a:ln>
        </p:spPr>
        <p:txBody>
          <a:bodyPr wrap="none">
            <a:spAutoFit/>
          </a:bodyPr>
          <a:lstStyle/>
          <a:p>
            <a:pPr eaLnBrk="0" hangingPunct="0"/>
            <a:r>
              <a:rPr lang="fa-IR" altLang="ja-JP" sz="1600">
                <a:latin typeface="Book Antiqua" pitchFamily="18" charset="0"/>
                <a:cs typeface="B Nazanin" pitchFamily="2" charset="-78"/>
              </a:rPr>
              <a:t>محرك</a:t>
            </a:r>
            <a:endParaRPr lang="en-US" altLang="ja-JP" sz="1600">
              <a:latin typeface="Book Antiqua" pitchFamily="18" charset="0"/>
              <a:ea typeface="ＭＳ Ｐゴシック"/>
              <a:cs typeface="B Nazanin" pitchFamily="2" charset="-78"/>
            </a:endParaRPr>
          </a:p>
        </p:txBody>
      </p:sp>
      <p:sp>
        <p:nvSpPr>
          <p:cNvPr id="3095" name="Text Box 27"/>
          <p:cNvSpPr txBox="1">
            <a:spLocks noChangeArrowheads="1"/>
          </p:cNvSpPr>
          <p:nvPr/>
        </p:nvSpPr>
        <p:spPr bwMode="auto">
          <a:xfrm>
            <a:off x="3105150" y="3641725"/>
            <a:ext cx="646113" cy="338138"/>
          </a:xfrm>
          <a:prstGeom prst="rect">
            <a:avLst/>
          </a:prstGeom>
          <a:noFill/>
          <a:ln w="9525">
            <a:noFill/>
            <a:miter lim="800000"/>
            <a:headEnd/>
            <a:tailEnd/>
          </a:ln>
        </p:spPr>
        <p:txBody>
          <a:bodyPr wrap="none">
            <a:spAutoFit/>
          </a:bodyPr>
          <a:lstStyle/>
          <a:p>
            <a:pPr eaLnBrk="0" hangingPunct="0"/>
            <a:r>
              <a:rPr lang="fa-IR" altLang="ja-JP" sz="1600">
                <a:latin typeface="Book Antiqua" pitchFamily="18" charset="0"/>
                <a:cs typeface="B Nazanin" pitchFamily="2" charset="-78"/>
              </a:rPr>
              <a:t>محرك</a:t>
            </a:r>
            <a:endParaRPr lang="en-US" altLang="ja-JP" sz="1600">
              <a:latin typeface="Book Antiqua" pitchFamily="18" charset="0"/>
              <a:ea typeface="ＭＳ Ｐゴシック"/>
              <a:cs typeface="B Nazanin" pitchFamily="2" charset="-78"/>
            </a:endParaRPr>
          </a:p>
        </p:txBody>
      </p:sp>
      <p:sp>
        <p:nvSpPr>
          <p:cNvPr id="2071" name="Rectangle 28"/>
          <p:cNvSpPr>
            <a:spLocks noChangeArrowheads="1"/>
          </p:cNvSpPr>
          <p:nvPr/>
        </p:nvSpPr>
        <p:spPr bwMode="auto">
          <a:xfrm>
            <a:off x="381000" y="2514600"/>
            <a:ext cx="7772400" cy="4114800"/>
          </a:xfrm>
          <a:prstGeom prst="rect">
            <a:avLst/>
          </a:prstGeom>
          <a:noFill/>
          <a:ln w="9525">
            <a:noFill/>
            <a:miter lim="800000"/>
            <a:headEnd/>
            <a:tailEnd/>
          </a:ln>
        </p:spPr>
        <p:txBody>
          <a:bodyPr/>
          <a:lstStyle/>
          <a:p>
            <a:pPr marL="342900" indent="-342900" algn="just" rtl="1">
              <a:spcBef>
                <a:spcPct val="20000"/>
              </a:spcBef>
            </a:pPr>
            <a:endParaRPr lang="fa-IR" sz="1400">
              <a:cs typeface="B Nazanin" pitchFamily="2" charset="-78"/>
            </a:endParaRPr>
          </a:p>
          <a:p>
            <a:pPr marL="342900" indent="-342900" algn="just" rtl="1">
              <a:spcBef>
                <a:spcPct val="20000"/>
              </a:spcBef>
              <a:buFontTx/>
              <a:buAutoNum type="arabicPeriod"/>
            </a:pPr>
            <a:endParaRPr lang="fa-IR" sz="1400">
              <a:cs typeface="B Nazanin" pitchFamily="2" charset="-78"/>
            </a:endParaRPr>
          </a:p>
        </p:txBody>
      </p:sp>
      <p:sp>
        <p:nvSpPr>
          <p:cNvPr id="2072" name="Rectangle 29"/>
          <p:cNvSpPr>
            <a:spLocks noGrp="1" noChangeArrowheads="1"/>
          </p:cNvSpPr>
          <p:nvPr>
            <p:ph type="title"/>
          </p:nvPr>
        </p:nvSpPr>
        <p:spPr>
          <a:xfrm>
            <a:off x="609600" y="304800"/>
            <a:ext cx="7772400" cy="762000"/>
          </a:xfrm>
        </p:spPr>
        <p:txBody>
          <a:bodyPr/>
          <a:lstStyle/>
          <a:p>
            <a:r>
              <a:rPr lang="fa-IR" altLang="ja-JP" sz="2000" b="1" smtClean="0">
                <a:solidFill>
                  <a:schemeClr val="tx1"/>
                </a:solidFill>
                <a:latin typeface="Arial" pitchFamily="34" charset="0"/>
                <a:cs typeface="B Nazanin" pitchFamily="2" charset="-78"/>
              </a:rPr>
              <a:t>فعاليتهاي اقتصادي و اجتماعي و محيط زيست</a:t>
            </a:r>
            <a:endParaRPr lang="en-US" altLang="ja-JP" sz="2000" smtClean="0">
              <a:solidFill>
                <a:schemeClr val="tx1"/>
              </a:solidFill>
              <a:latin typeface="Arial" pitchFamily="34" charset="0"/>
              <a:ea typeface="ＭＳ Ｐゴシック"/>
              <a:cs typeface="B Nazanin" pitchFamily="2" charset="-78"/>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a:noAutofit/>
          </a:bodyPr>
          <a:lstStyle/>
          <a:p>
            <a:pPr>
              <a:buNone/>
            </a:pPr>
            <a:r>
              <a:rPr lang="fa-IR" sz="2800" b="1" u="sng" dirty="0" smtClean="0"/>
              <a:t>مشکلات معمول</a:t>
            </a:r>
          </a:p>
          <a:p>
            <a:pPr>
              <a:buNone/>
            </a:pPr>
            <a:endParaRPr lang="fa-IR" sz="2800" b="1" u="sng" dirty="0" smtClean="0"/>
          </a:p>
          <a:p>
            <a:pPr marL="514350" indent="-514350">
              <a:buFont typeface="+mj-lt"/>
              <a:buAutoNum type="arabicPeriod"/>
            </a:pPr>
            <a:r>
              <a:rPr lang="ar-SA" sz="2800" dirty="0" smtClean="0"/>
              <a:t>کمبود دانش از هزینه انرژی</a:t>
            </a:r>
            <a:endParaRPr lang="fa-IR" sz="2800" dirty="0" smtClean="0"/>
          </a:p>
          <a:p>
            <a:pPr marL="514350" indent="-514350">
              <a:buFont typeface="+mj-lt"/>
              <a:buAutoNum type="arabicPeriod"/>
            </a:pPr>
            <a:r>
              <a:rPr lang="ar-SA" sz="2800" dirty="0" smtClean="0"/>
              <a:t>کمبود مسئولیت مدیریت</a:t>
            </a:r>
            <a:endParaRPr lang="fa-IR" sz="2800" dirty="0" smtClean="0"/>
          </a:p>
          <a:p>
            <a:pPr marL="514350" indent="-514350">
              <a:buFont typeface="+mj-lt"/>
              <a:buAutoNum type="arabicPeriod"/>
            </a:pPr>
            <a:r>
              <a:rPr lang="ar-SA" sz="2800" dirty="0" smtClean="0"/>
              <a:t>عدم حمایت هیئت مدیره</a:t>
            </a:r>
            <a:endParaRPr lang="fa-IR" sz="2800" dirty="0" smtClean="0"/>
          </a:p>
          <a:p>
            <a:pPr marL="514350" indent="-514350">
              <a:buFont typeface="+mj-lt"/>
              <a:buAutoNum type="arabicPeriod"/>
            </a:pPr>
            <a:r>
              <a:rPr lang="ar-SA" sz="2800" dirty="0" smtClean="0"/>
              <a:t>عدم توان‌ مالی</a:t>
            </a:r>
            <a:endParaRPr lang="en-US" sz="2800" dirty="0" smtClean="0"/>
          </a:p>
          <a:p>
            <a:pPr marL="514350" indent="-514350">
              <a:buFont typeface="+mj-lt"/>
              <a:buAutoNum type="arabicPeriod"/>
            </a:pPr>
            <a:r>
              <a:rPr lang="ar-SA" sz="2800" dirty="0" smtClean="0"/>
              <a:t>بی‌حوصلگی</a:t>
            </a:r>
            <a:endParaRPr lang="fa-IR" sz="2800" dirty="0" smtClean="0"/>
          </a:p>
          <a:p>
            <a:pPr marL="514350" indent="-514350">
              <a:buFont typeface="+mj-lt"/>
              <a:buAutoNum type="arabicPeriod"/>
            </a:pPr>
            <a:endParaRPr lang="en-US" sz="2800" dirty="0" smtClean="0"/>
          </a:p>
          <a:p>
            <a:pPr>
              <a:buFont typeface="+mj-lt"/>
              <a:buAutoNum type="arabicPeriod"/>
            </a:pPr>
            <a:endParaRPr lang="fa-IR" sz="2800" dirty="0" smtClean="0"/>
          </a:p>
          <a:p>
            <a:endParaRPr lang="en-US" sz="2800" dirty="0" smtClean="0"/>
          </a:p>
        </p:txBody>
      </p:sp>
      <p:pic>
        <p:nvPicPr>
          <p:cNvPr id="4" name="Picture 63" descr="Pushing Button Down - PowerPoint Animation">
            <a:hlinkClick r:id="rId2"/>
          </p:cNvPr>
          <p:cNvPicPr>
            <a:picLocks noChangeAspect="1" noChangeArrowheads="1" noCrop="1"/>
          </p:cNvPicPr>
          <p:nvPr/>
        </p:nvPicPr>
        <p:blipFill>
          <a:blip r:embed="rId3" cstate="print"/>
          <a:srcRect/>
          <a:stretch>
            <a:fillRect/>
          </a:stretch>
        </p:blipFill>
        <p:spPr bwMode="auto">
          <a:xfrm>
            <a:off x="0" y="4495797"/>
            <a:ext cx="2819400" cy="2819403"/>
          </a:xfrm>
          <a:prstGeom prst="rect">
            <a:avLst/>
          </a:prstGeom>
          <a:noFill/>
        </p:spPr>
      </p:pic>
      <p:sp>
        <p:nvSpPr>
          <p:cNvPr id="6" name="Title 1"/>
          <p:cNvSpPr>
            <a:spLocks noGrp="1"/>
          </p:cNvSpPr>
          <p:nvPr>
            <p:ph type="title"/>
          </p:nvPr>
        </p:nvSpPr>
        <p:spPr>
          <a:xfrm>
            <a:off x="457200" y="274638"/>
            <a:ext cx="8229600" cy="1143000"/>
          </a:xfrm>
        </p:spPr>
        <p:txBody>
          <a:bodyPr>
            <a:normAutofit/>
          </a:bodyPr>
          <a:lstStyle/>
          <a:p>
            <a:pPr algn="r"/>
            <a:r>
              <a:rPr lang="fa-IR" sz="3200" b="1" dirty="0" smtClean="0">
                <a:solidFill>
                  <a:srgbClr val="FF0000"/>
                </a:solidFill>
              </a:rPr>
              <a:t>1 - انرژی</a:t>
            </a:r>
            <a:endParaRPr lang="en-US" sz="3200" b="1" dirty="0">
              <a:solidFill>
                <a:srgbClr val="FF0000"/>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229600" cy="4800600"/>
          </a:xfrm>
        </p:spPr>
        <p:txBody>
          <a:bodyPr>
            <a:noAutofit/>
          </a:bodyPr>
          <a:lstStyle/>
          <a:p>
            <a:pPr>
              <a:buNone/>
            </a:pPr>
            <a:r>
              <a:rPr lang="ar-SA" b="1" u="sng" dirty="0" smtClean="0"/>
              <a:t>اقدام عملی</a:t>
            </a:r>
            <a:endParaRPr lang="fa-IR" b="1" u="sng" dirty="0" smtClean="0"/>
          </a:p>
          <a:p>
            <a:endParaRPr lang="fa-IR" b="1" dirty="0" smtClean="0"/>
          </a:p>
          <a:p>
            <a:pPr marL="457200" indent="-457200">
              <a:buFont typeface="+mj-lt"/>
              <a:buAutoNum type="arabicPeriod"/>
            </a:pPr>
            <a:r>
              <a:rPr lang="ar-SA" sz="2000" b="1" dirty="0" smtClean="0"/>
              <a:t>کنترل‌های زمانی</a:t>
            </a:r>
            <a:endParaRPr lang="fa-IR" sz="2000" b="1" dirty="0" smtClean="0"/>
          </a:p>
          <a:p>
            <a:pPr marL="457200" indent="-457200">
              <a:buFont typeface="+mj-lt"/>
              <a:buAutoNum type="arabicPeriod"/>
            </a:pPr>
            <a:r>
              <a:rPr lang="ar-SA" sz="2000" b="1" dirty="0" smtClean="0"/>
              <a:t>کنترل‌های ردیابی حضور</a:t>
            </a:r>
            <a:endParaRPr lang="en-US" sz="2000" dirty="0" smtClean="0"/>
          </a:p>
          <a:p>
            <a:pPr marL="457200" indent="-457200">
              <a:buFont typeface="+mj-lt"/>
              <a:buAutoNum type="arabicPeriod"/>
            </a:pPr>
            <a:r>
              <a:rPr lang="ar-SA" sz="2000" b="1" dirty="0" smtClean="0"/>
              <a:t>ردیابی روز روشن</a:t>
            </a:r>
            <a:endParaRPr lang="fa-IR" sz="2000" b="1" dirty="0" smtClean="0"/>
          </a:p>
          <a:p>
            <a:pPr marL="457200" indent="-457200">
              <a:buFont typeface="+mj-lt"/>
              <a:buAutoNum type="arabicPeriod"/>
            </a:pPr>
            <a:r>
              <a:rPr lang="ar-SA" sz="2000" b="1" dirty="0" smtClean="0"/>
              <a:t>از نور طبیعی استفاده کنید</a:t>
            </a:r>
            <a:endParaRPr lang="fa-IR" sz="2000" b="1" dirty="0" smtClean="0"/>
          </a:p>
          <a:p>
            <a:pPr marL="457200" indent="-457200">
              <a:buFont typeface="+mj-lt"/>
              <a:buAutoNum type="arabicPeriod"/>
            </a:pPr>
            <a:r>
              <a:rPr lang="ar-SA" sz="2000" b="1" dirty="0" smtClean="0"/>
              <a:t>روشنایی کم انرژی نصب کنید</a:t>
            </a:r>
            <a:endParaRPr lang="fa-IR" sz="2000" b="1" dirty="0" smtClean="0"/>
          </a:p>
          <a:p>
            <a:pPr marL="457200" indent="-457200">
              <a:buFont typeface="+mj-lt"/>
              <a:buAutoNum type="arabicPeriod"/>
            </a:pPr>
            <a:r>
              <a:rPr lang="ar-SA" sz="2000" b="1" dirty="0" smtClean="0"/>
              <a:t>بهره‌وری روشنایی‌ها را بهبود بخشید</a:t>
            </a:r>
            <a:endParaRPr lang="fa-IR" sz="2000" b="1" dirty="0" smtClean="0"/>
          </a:p>
          <a:p>
            <a:pPr marL="457200" indent="-457200">
              <a:buFont typeface="+mj-lt"/>
              <a:buAutoNum type="arabicPeriod"/>
            </a:pPr>
            <a:r>
              <a:rPr lang="ar-SA" sz="2000" b="1" dirty="0" smtClean="0"/>
              <a:t>یک جنبش «چراغ را خاموش کنید» به راه بیاندازید</a:t>
            </a:r>
            <a:endParaRPr lang="en-US" sz="2000" dirty="0" smtClean="0"/>
          </a:p>
        </p:txBody>
      </p:sp>
      <p:sp>
        <p:nvSpPr>
          <p:cNvPr id="5" name="Title 1"/>
          <p:cNvSpPr>
            <a:spLocks noGrp="1"/>
          </p:cNvSpPr>
          <p:nvPr>
            <p:ph type="title"/>
          </p:nvPr>
        </p:nvSpPr>
        <p:spPr>
          <a:xfrm>
            <a:off x="457200" y="274638"/>
            <a:ext cx="8229600" cy="1143000"/>
          </a:xfrm>
        </p:spPr>
        <p:txBody>
          <a:bodyPr>
            <a:normAutofit/>
          </a:bodyPr>
          <a:lstStyle/>
          <a:p>
            <a:pPr algn="r"/>
            <a:r>
              <a:rPr lang="fa-IR" sz="3200" b="1" dirty="0" smtClean="0">
                <a:solidFill>
                  <a:srgbClr val="FF0000"/>
                </a:solidFill>
              </a:rPr>
              <a:t>1 - انرژی</a:t>
            </a:r>
            <a:endParaRPr lang="en-US" sz="3200" b="1" dirty="0">
              <a:solidFill>
                <a:srgbClr val="FF0000"/>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2000" dirty="0" smtClean="0">
                <a:cs typeface="B Nazanin" pitchFamily="2" charset="-78"/>
              </a:rPr>
              <a:t>هزینه‌های انرژی برحسب اعضای پرسنل</a:t>
            </a:r>
            <a:endParaRPr lang="en-US" sz="2000" dirty="0">
              <a:cs typeface="B Nazanin" pitchFamily="2" charset="-78"/>
            </a:endParaRPr>
          </a:p>
        </p:txBody>
      </p:sp>
      <p:sp>
        <p:nvSpPr>
          <p:cNvPr id="144386" name="Text Box 2"/>
          <p:cNvSpPr txBox="1">
            <a:spLocks noChangeArrowheads="1"/>
          </p:cNvSpPr>
          <p:nvPr/>
        </p:nvSpPr>
        <p:spPr bwMode="auto">
          <a:xfrm>
            <a:off x="5600700" y="1219200"/>
            <a:ext cx="1257300" cy="342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100" b="0" i="0" u="none" strike="noStrike" cap="none" normalizeH="0" baseline="0" smtClean="0">
                <a:ln>
                  <a:noFill/>
                </a:ln>
                <a:solidFill>
                  <a:schemeClr val="tx1"/>
                </a:solidFill>
                <a:effectLst/>
                <a:latin typeface="Calibri" pitchFamily="34" charset="0"/>
                <a:ea typeface="Arial" pitchFamily="34" charset="0"/>
                <a:cs typeface="B Mitra" pitchFamily="2" charset="-78"/>
              </a:rPr>
              <a:t>هزینه برحسب فرد در سال</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4387" name="Text Box 3"/>
          <p:cNvSpPr txBox="1">
            <a:spLocks noChangeArrowheads="1"/>
          </p:cNvSpPr>
          <p:nvPr/>
        </p:nvSpPr>
        <p:spPr bwMode="auto">
          <a:xfrm>
            <a:off x="4114800" y="1219200"/>
            <a:ext cx="914400" cy="342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100" b="0" i="0" u="none" strike="noStrike" cap="none" normalizeH="0" baseline="0" smtClean="0">
                <a:ln>
                  <a:noFill/>
                </a:ln>
                <a:solidFill>
                  <a:schemeClr val="tx1"/>
                </a:solidFill>
                <a:effectLst/>
                <a:latin typeface="Calibri" pitchFamily="34" charset="0"/>
                <a:ea typeface="Arial" pitchFamily="34" charset="0"/>
                <a:cs typeface="B Mitra" pitchFamily="2" charset="-78"/>
              </a:rPr>
              <a:t>تعداد پرسنل دایمی</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4388" name="Text Box 4"/>
          <p:cNvSpPr txBox="1">
            <a:spLocks noChangeArrowheads="1"/>
          </p:cNvSpPr>
          <p:nvPr/>
        </p:nvSpPr>
        <p:spPr bwMode="auto">
          <a:xfrm>
            <a:off x="2543175" y="1219200"/>
            <a:ext cx="1143000" cy="342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100" b="0" i="0" u="none" strike="noStrike" cap="none" normalizeH="0" baseline="0" smtClean="0">
                <a:ln>
                  <a:noFill/>
                </a:ln>
                <a:solidFill>
                  <a:schemeClr val="tx1"/>
                </a:solidFill>
                <a:effectLst/>
                <a:latin typeface="Calibri" pitchFamily="34" charset="0"/>
                <a:ea typeface="Arial" pitchFamily="34" charset="0"/>
                <a:cs typeface="B Mitra" pitchFamily="2" charset="-78"/>
              </a:rPr>
              <a:t>هزینه کلی سالانه</a:t>
            </a:r>
            <a:r>
              <a:rPr kumimoji="0" lang="en-US" sz="1100" b="0" i="0" u="none" strike="noStrike" cap="none" normalizeH="0" baseline="0" smtClean="0">
                <a:ln>
                  <a:noFill/>
                </a:ln>
                <a:solidFill>
                  <a:schemeClr val="tx1"/>
                </a:solidFill>
                <a:effectLst/>
                <a:latin typeface="Calibri" pitchFamily="34" charset="0"/>
                <a:ea typeface="Arial" pitchFamily="34" charset="0"/>
                <a:cs typeface="B Mitra" pitchFamily="2" charset="-78"/>
              </a:rPr>
              <a:t> </a:t>
            </a:r>
            <a:r>
              <a:rPr kumimoji="0" lang="en-US" sz="1100" b="0" i="0" u="none" strike="noStrike" cap="none" normalizeH="0" baseline="0" smtClean="0">
                <a:ln>
                  <a:noFill/>
                </a:ln>
                <a:solidFill>
                  <a:schemeClr val="tx1"/>
                </a:solidFill>
                <a:effectLst/>
                <a:latin typeface="Times New Roman" pitchFamily="18" charset="0"/>
                <a:ea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4389" name="Text Box 5"/>
          <p:cNvSpPr txBox="1">
            <a:spLocks noChangeArrowheads="1"/>
          </p:cNvSpPr>
          <p:nvPr/>
        </p:nvSpPr>
        <p:spPr bwMode="auto">
          <a:xfrm>
            <a:off x="3786188" y="1238250"/>
            <a:ext cx="252412" cy="4191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Arial" pitchFamily="34" charset="0"/>
                <a:cs typeface="Nazanin" pitchFamily="2" charset="-78"/>
                <a:sym typeface="Symbol" pitchFamily="18" charset="2"/>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4390" name="Text Box 6"/>
          <p:cNvSpPr txBox="1">
            <a:spLocks noChangeArrowheads="1"/>
          </p:cNvSpPr>
          <p:nvPr/>
        </p:nvSpPr>
        <p:spPr bwMode="auto">
          <a:xfrm>
            <a:off x="5203825" y="1239838"/>
            <a:ext cx="334963" cy="41751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Arial" pitchFamily="34" charset="0"/>
                <a:cs typeface="Nazanin" pitchFamily="2" charset="-78"/>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itle 1"/>
          <p:cNvSpPr txBox="1">
            <a:spLocks/>
          </p:cNvSpPr>
          <p:nvPr/>
        </p:nvSpPr>
        <p:spPr>
          <a:xfrm>
            <a:off x="457200" y="1752600"/>
            <a:ext cx="8229600" cy="6096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SA" b="1" i="0" u="none" strike="noStrike" kern="1200" cap="none" spc="0" normalizeH="0" baseline="0" noProof="0" smtClean="0">
                <a:ln>
                  <a:noFill/>
                </a:ln>
                <a:solidFill>
                  <a:schemeClr val="tx1"/>
                </a:solidFill>
                <a:effectLst/>
                <a:uLnTx/>
                <a:uFillTx/>
                <a:latin typeface="+mj-lt"/>
                <a:ea typeface="+mj-ea"/>
                <a:cs typeface="B Nazanin" pitchFamily="2" charset="-78"/>
              </a:rPr>
              <a:t>انتشار دی‌اکسید کربن برحسب هر متر مربع فضای دفتری</a:t>
            </a:r>
            <a:r>
              <a:rPr kumimoji="0" lang="en-US" b="1" i="0" u="none" strike="noStrike" kern="1200" cap="none" spc="0" normalizeH="0" baseline="0" noProof="0" smtClean="0">
                <a:ln>
                  <a:noFill/>
                </a:ln>
                <a:solidFill>
                  <a:schemeClr val="tx1"/>
                </a:solidFill>
                <a:effectLst/>
                <a:uLnTx/>
                <a:uFillTx/>
                <a:latin typeface="+mj-lt"/>
                <a:ea typeface="+mj-ea"/>
                <a:cs typeface="B Nazanin" pitchFamily="2" charset="-78"/>
              </a:rPr>
              <a:t/>
            </a:r>
            <a:br>
              <a:rPr kumimoji="0" lang="en-US" b="1" i="0" u="none" strike="noStrike" kern="1200" cap="none" spc="0" normalizeH="0" baseline="0" noProof="0" smtClean="0">
                <a:ln>
                  <a:noFill/>
                </a:ln>
                <a:solidFill>
                  <a:schemeClr val="tx1"/>
                </a:solidFill>
                <a:effectLst/>
                <a:uLnTx/>
                <a:uFillTx/>
                <a:latin typeface="+mj-lt"/>
                <a:ea typeface="+mj-ea"/>
                <a:cs typeface="B Nazanin" pitchFamily="2" charset="-78"/>
              </a:rPr>
            </a:br>
            <a:endParaRPr kumimoji="0" lang="en-US" b="1" i="0" u="none" strike="noStrike" kern="1200" cap="none" spc="0" normalizeH="0" baseline="0" noProof="0" dirty="0">
              <a:ln>
                <a:noFill/>
              </a:ln>
              <a:solidFill>
                <a:schemeClr val="tx1"/>
              </a:solidFill>
              <a:effectLst/>
              <a:uLnTx/>
              <a:uFillTx/>
              <a:latin typeface="+mj-lt"/>
              <a:ea typeface="+mj-ea"/>
              <a:cs typeface="B Nazanin" pitchFamily="2" charset="-78"/>
            </a:endParaRPr>
          </a:p>
        </p:txBody>
      </p:sp>
      <p:graphicFrame>
        <p:nvGraphicFramePr>
          <p:cNvPr id="9" name="Table 8"/>
          <p:cNvGraphicFramePr>
            <a:graphicFrameLocks noGrp="1"/>
          </p:cNvGraphicFramePr>
          <p:nvPr/>
        </p:nvGraphicFramePr>
        <p:xfrm>
          <a:off x="1793557" y="2465070"/>
          <a:ext cx="5445443" cy="3478530"/>
        </p:xfrm>
        <a:graphic>
          <a:graphicData uri="http://schemas.openxmlformats.org/drawingml/2006/table">
            <a:tbl>
              <a:tblPr rtl="1"/>
              <a:tblGrid>
                <a:gridCol w="982242"/>
                <a:gridCol w="327158"/>
                <a:gridCol w="531920"/>
                <a:gridCol w="327927"/>
                <a:gridCol w="545006"/>
                <a:gridCol w="327927"/>
                <a:gridCol w="545776"/>
                <a:gridCol w="327158"/>
                <a:gridCol w="438777"/>
                <a:gridCol w="1091552"/>
              </a:tblGrid>
              <a:tr h="948690">
                <a:tc>
                  <a:txBody>
                    <a:bodyPr/>
                    <a:lstStyle/>
                    <a:p>
                      <a:pPr algn="just" rtl="1">
                        <a:lnSpc>
                          <a:spcPct val="115000"/>
                        </a:lnSpc>
                        <a:spcAft>
                          <a:spcPts val="0"/>
                        </a:spcAft>
                        <a:tabLst>
                          <a:tab pos="252095" algn="l"/>
                          <a:tab pos="3404870" algn="l"/>
                        </a:tabLst>
                      </a:pPr>
                      <a:r>
                        <a:rPr lang="ar-SA" sz="1200" dirty="0">
                          <a:latin typeface="Times New Roman"/>
                          <a:ea typeface="MS Mincho"/>
                          <a:cs typeface="B Nazanin"/>
                        </a:rPr>
                        <a:t>انتشار </a:t>
                      </a:r>
                      <a:r>
                        <a:rPr lang="en-US" sz="1200" dirty="0">
                          <a:latin typeface="Times New Roman"/>
                          <a:ea typeface="MS Mincho"/>
                          <a:cs typeface="B Nazanin"/>
                        </a:rPr>
                        <a:t>Co</a:t>
                      </a:r>
                      <a:r>
                        <a:rPr lang="en-US" sz="1200" baseline="-25000" dirty="0">
                          <a:latin typeface="Times New Roman"/>
                          <a:ea typeface="MS Mincho"/>
                          <a:cs typeface="B Nazanin"/>
                        </a:rPr>
                        <a:t>2</a:t>
                      </a:r>
                      <a:r>
                        <a:rPr lang="ar-SA" sz="1200" dirty="0">
                          <a:latin typeface="Times New Roman"/>
                          <a:ea typeface="MS Mincho"/>
                          <a:cs typeface="B Nazanin"/>
                        </a:rPr>
                        <a:t>   سال/ </a:t>
                      </a:r>
                      <a:r>
                        <a:rPr lang="en-US" sz="1200" dirty="0">
                          <a:latin typeface="Times New Roman"/>
                          <a:ea typeface="MS Mincho"/>
                          <a:cs typeface="B Nazanin"/>
                        </a:rPr>
                        <a:t>m</a:t>
                      </a:r>
                      <a:r>
                        <a:rPr lang="en-US" sz="1200" baseline="30000" dirty="0">
                          <a:latin typeface="Times New Roman"/>
                          <a:ea typeface="MS Mincho"/>
                          <a:cs typeface="B Nazanin"/>
                        </a:rPr>
                        <a:t>2</a:t>
                      </a:r>
                      <a:r>
                        <a:rPr lang="ar-SA" sz="1200" dirty="0">
                          <a:latin typeface="Times New Roman"/>
                          <a:ea typeface="MS Mincho"/>
                          <a:cs typeface="B Nazanin"/>
                        </a:rPr>
                        <a:t>/ </a:t>
                      </a:r>
                      <a:r>
                        <a:rPr lang="en-US" sz="1200" dirty="0">
                          <a:latin typeface="Times New Roman"/>
                          <a:ea typeface="MS Mincho"/>
                          <a:cs typeface="B Nazanin"/>
                        </a:rPr>
                        <a:t>kg</a:t>
                      </a:r>
                      <a:r>
                        <a:rPr lang="ar-SA" sz="1200" dirty="0">
                          <a:latin typeface="Times New Roman"/>
                          <a:ea typeface="MS Mincho"/>
                          <a:cs typeface="B Nazanin"/>
                        </a:rPr>
                        <a:t>                                </a:t>
                      </a:r>
                      <a:endParaRPr lang="en-US" sz="1600" dirty="0">
                        <a:latin typeface="Calibri"/>
                        <a:ea typeface="Times New Roman"/>
                        <a:cs typeface="Arial"/>
                      </a:endParaRPr>
                    </a:p>
                    <a:p>
                      <a:pPr algn="just" rtl="1">
                        <a:lnSpc>
                          <a:spcPct val="115000"/>
                        </a:lnSpc>
                        <a:spcAft>
                          <a:spcPts val="0"/>
                        </a:spcAft>
                        <a:tabLst>
                          <a:tab pos="252095" algn="l"/>
                          <a:tab pos="3404870" algn="l"/>
                        </a:tabLst>
                      </a:pPr>
                      <a:r>
                        <a:rPr lang="ar-SA" sz="1200" dirty="0">
                          <a:latin typeface="Times New Roman"/>
                          <a:ea typeface="MS Mincho"/>
                          <a:cs typeface="B Nazanin"/>
                        </a:rPr>
                        <a:t>    </a:t>
                      </a:r>
                      <a:endParaRPr lang="en-US" sz="1600"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52095" algn="l"/>
                          <a:tab pos="3404870" algn="l"/>
                        </a:tabLst>
                      </a:pPr>
                      <a:endParaRPr lang="ar-SA" sz="1200">
                        <a:latin typeface="Times New Roman"/>
                        <a:ea typeface="MS Mincho"/>
                        <a:cs typeface="B 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rtl="1">
                        <a:lnSpc>
                          <a:spcPct val="115000"/>
                        </a:lnSpc>
                        <a:spcAft>
                          <a:spcPts val="0"/>
                        </a:spcAft>
                        <a:tabLst>
                          <a:tab pos="252095" algn="l"/>
                          <a:tab pos="3404870" algn="l"/>
                        </a:tabLst>
                      </a:pPr>
                      <a:r>
                        <a:rPr lang="ar-SA" sz="1200">
                          <a:latin typeface="Times New Roman"/>
                          <a:ea typeface="MS Mincho"/>
                          <a:cs typeface="B Nazanin"/>
                        </a:rPr>
                        <a:t>ضریب‌های تبدیل </a:t>
                      </a:r>
                      <a:r>
                        <a:rPr lang="en-US" sz="1200">
                          <a:latin typeface="Times New Roman"/>
                          <a:ea typeface="MS Mincho"/>
                          <a:cs typeface="B Nazanin"/>
                        </a:rPr>
                        <a:t> Co</a:t>
                      </a:r>
                      <a:r>
                        <a:rPr lang="en-US" sz="1200" baseline="-25000">
                          <a:latin typeface="Times New Roman"/>
                          <a:ea typeface="MS Mincho"/>
                          <a:cs typeface="B Nazanin"/>
                        </a:rPr>
                        <a:t>2</a:t>
                      </a:r>
                      <a:endParaRPr lang="en-US" sz="1600">
                        <a:latin typeface="Calibri"/>
                        <a:ea typeface="Times New Roman"/>
                        <a:cs typeface="Arial"/>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52095" algn="l"/>
                          <a:tab pos="3404870" algn="l"/>
                        </a:tabLst>
                      </a:pPr>
                      <a:endParaRPr lang="ar-SA" sz="1200">
                        <a:latin typeface="Times New Roman"/>
                        <a:ea typeface="MS Mincho"/>
                        <a:cs typeface="B 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rtl="1">
                        <a:lnSpc>
                          <a:spcPct val="115000"/>
                        </a:lnSpc>
                        <a:spcAft>
                          <a:spcPts val="0"/>
                        </a:spcAft>
                        <a:tabLst>
                          <a:tab pos="252095" algn="l"/>
                          <a:tab pos="3404870" algn="l"/>
                        </a:tabLst>
                      </a:pPr>
                      <a:r>
                        <a:rPr lang="en-US" sz="1200">
                          <a:latin typeface="Times New Roman"/>
                          <a:ea typeface="MS Mincho"/>
                          <a:cs typeface="B Nazanin"/>
                        </a:rPr>
                        <a:t>m</a:t>
                      </a:r>
                      <a:r>
                        <a:rPr lang="en-US" sz="1200" baseline="30000">
                          <a:latin typeface="Times New Roman"/>
                          <a:ea typeface="MS Mincho"/>
                          <a:cs typeface="B Nazanin"/>
                        </a:rPr>
                        <a:t>2</a:t>
                      </a:r>
                      <a:r>
                        <a:rPr lang="en-US" sz="1200">
                          <a:latin typeface="B Nazanin"/>
                          <a:ea typeface="MS Mincho"/>
                          <a:cs typeface="Arial"/>
                        </a:rPr>
                        <a:t> </a:t>
                      </a:r>
                      <a:r>
                        <a:rPr lang="en-US" sz="1200">
                          <a:latin typeface="Times New Roman"/>
                          <a:ea typeface="MS Mincho"/>
                          <a:cs typeface="B Nazanin"/>
                        </a:rPr>
                        <a:t>kWh /</a:t>
                      </a:r>
                      <a:r>
                        <a:rPr lang="ar-SA" sz="1200">
                          <a:latin typeface="Times New Roman"/>
                          <a:ea typeface="MS Mincho"/>
                          <a:cs typeface="B Nazanin"/>
                        </a:rPr>
                        <a:t> سالانه</a:t>
                      </a:r>
                      <a:endParaRPr lang="en-US" sz="1600">
                        <a:latin typeface="Calibri"/>
                        <a:ea typeface="Times New Roman"/>
                        <a:cs typeface="Arial"/>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52095" algn="l"/>
                          <a:tab pos="3404870" algn="l"/>
                        </a:tabLst>
                      </a:pPr>
                      <a:endParaRPr lang="ar-SA" sz="1200">
                        <a:latin typeface="Times New Roman"/>
                        <a:ea typeface="MS Mincho"/>
                        <a:cs typeface="B 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rtl="1">
                        <a:lnSpc>
                          <a:spcPct val="115000"/>
                        </a:lnSpc>
                        <a:spcAft>
                          <a:spcPts val="0"/>
                        </a:spcAft>
                        <a:tabLst>
                          <a:tab pos="252095" algn="l"/>
                          <a:tab pos="3404870" algn="l"/>
                        </a:tabLst>
                      </a:pPr>
                      <a:r>
                        <a:rPr lang="ar-SA" sz="1200">
                          <a:latin typeface="Times New Roman"/>
                          <a:ea typeface="MS Mincho"/>
                          <a:cs typeface="B Nazanin"/>
                        </a:rPr>
                        <a:t>مساحت کف   کار شده </a:t>
                      </a:r>
                      <a:r>
                        <a:rPr lang="en-US" sz="1200">
                          <a:latin typeface="Times New Roman"/>
                          <a:ea typeface="MS Mincho"/>
                          <a:cs typeface="B Nazanin"/>
                        </a:rPr>
                        <a:t>(m</a:t>
                      </a:r>
                      <a:r>
                        <a:rPr lang="en-US" sz="1200" baseline="30000">
                          <a:latin typeface="Times New Roman"/>
                          <a:ea typeface="MS Mincho"/>
                          <a:cs typeface="B Nazanin"/>
                        </a:rPr>
                        <a:t>2</a:t>
                      </a:r>
                      <a:r>
                        <a:rPr lang="en-US" sz="1200">
                          <a:latin typeface="Times New Roman"/>
                          <a:ea typeface="MS Mincho"/>
                          <a:cs typeface="B Nazanin"/>
                        </a:rPr>
                        <a:t>)</a:t>
                      </a:r>
                      <a:endParaRPr lang="en-US" sz="1600">
                        <a:latin typeface="Calibri"/>
                        <a:ea typeface="Times New Roman"/>
                        <a:cs typeface="Arial"/>
                      </a:endParaRPr>
                    </a:p>
                  </a:txBody>
                  <a:tcPr marL="68580" marR="68580"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52095" algn="l"/>
                          <a:tab pos="3404870" algn="l"/>
                        </a:tabLst>
                      </a:pPr>
                      <a:endParaRPr lang="ar-SA" sz="1200">
                        <a:latin typeface="Times New Roman"/>
                        <a:ea typeface="MS Mincho"/>
                        <a:cs typeface="B 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just" rtl="1">
                        <a:lnSpc>
                          <a:spcPct val="115000"/>
                        </a:lnSpc>
                        <a:spcAft>
                          <a:spcPts val="0"/>
                        </a:spcAft>
                        <a:tabLst>
                          <a:tab pos="252095" algn="l"/>
                          <a:tab pos="3404870" algn="l"/>
                        </a:tabLst>
                      </a:pPr>
                      <a:r>
                        <a:rPr lang="en-US" sz="1200">
                          <a:latin typeface="Times New Roman"/>
                          <a:ea typeface="MS Mincho"/>
                          <a:cs typeface="B Nazanin"/>
                        </a:rPr>
                        <a:t>kWh</a:t>
                      </a:r>
                      <a:r>
                        <a:rPr lang="ar-SA" sz="1200">
                          <a:latin typeface="Times New Roman"/>
                          <a:ea typeface="MS Mincho"/>
                          <a:cs typeface="B Nazanin"/>
                        </a:rPr>
                        <a:t> سالانه</a:t>
                      </a:r>
                      <a:endParaRPr lang="en-US" sz="1600">
                        <a:latin typeface="Calibri"/>
                        <a:ea typeface="Times New Roman"/>
                        <a:cs typeface="Arial"/>
                      </a:endParaRPr>
                    </a:p>
                  </a:txBody>
                  <a:tcPr marL="68580" marR="68580"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52095" algn="l"/>
                          <a:tab pos="3404870" algn="l"/>
                        </a:tabLst>
                      </a:pPr>
                      <a:endParaRPr lang="ar-SA" sz="1200" dirty="0">
                        <a:latin typeface="Times New Roman"/>
                        <a:ea typeface="MS Mincho"/>
                        <a:cs typeface="B 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30">
                <a:tc>
                  <a:txBody>
                    <a:bodyPr/>
                    <a:lstStyle/>
                    <a:p>
                      <a:pPr algn="just" rtl="1">
                        <a:lnSpc>
                          <a:spcPct val="115000"/>
                        </a:lnSpc>
                        <a:spcAft>
                          <a:spcPts val="0"/>
                        </a:spcAft>
                        <a:tabLst>
                          <a:tab pos="252095" algn="l"/>
                          <a:tab pos="3404870" algn="l"/>
                        </a:tabLst>
                      </a:pPr>
                      <a:endParaRPr lang="ar-SA" sz="1200">
                        <a:latin typeface="Times New Roman"/>
                        <a:ea typeface="MS Mincho"/>
                        <a:cs typeface="B 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52095" algn="l"/>
                          <a:tab pos="3404870" algn="l"/>
                        </a:tabLst>
                      </a:pPr>
                      <a:r>
                        <a:rPr lang="ar-SA" sz="1200">
                          <a:latin typeface="Times New Roman"/>
                          <a:ea typeface="MS Mincho"/>
                          <a:cs typeface="B Nazanin"/>
                        </a:rPr>
                        <a:t>=</a:t>
                      </a:r>
                      <a:endParaRPr lang="en-US" sz="16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15000"/>
                        </a:lnSpc>
                        <a:spcAft>
                          <a:spcPts val="0"/>
                        </a:spcAft>
                        <a:tabLst>
                          <a:tab pos="252095" algn="l"/>
                          <a:tab pos="3404870" algn="l"/>
                        </a:tabLst>
                      </a:pPr>
                      <a:r>
                        <a:rPr lang="en-US" sz="1200">
                          <a:latin typeface="Times New Roman"/>
                          <a:ea typeface="MS Mincho"/>
                          <a:cs typeface="B Nazanin"/>
                        </a:rPr>
                        <a:t>0.19</a:t>
                      </a:r>
                      <a:endParaRPr lang="en-US" sz="16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tabLst>
                          <a:tab pos="252095" algn="l"/>
                          <a:tab pos="3404870" algn="l"/>
                        </a:tabLst>
                      </a:pPr>
                      <a:r>
                        <a:rPr lang="ar-SA" sz="1200">
                          <a:latin typeface="Times New Roman"/>
                          <a:ea typeface="MS Mincho"/>
                          <a:cs typeface="B Nazanin"/>
                        </a:rPr>
                        <a:t>×</a:t>
                      </a:r>
                      <a:endParaRPr lang="en-US" sz="16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52095" algn="l"/>
                          <a:tab pos="3404870" algn="l"/>
                        </a:tabLst>
                      </a:pPr>
                      <a:endParaRPr lang="ar-SA" sz="1200">
                        <a:latin typeface="Times New Roman"/>
                        <a:ea typeface="MS Mincho"/>
                        <a:cs typeface="B 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tabLst>
                          <a:tab pos="252095" algn="l"/>
                          <a:tab pos="3404870" algn="l"/>
                        </a:tabLst>
                      </a:pPr>
                      <a:r>
                        <a:rPr lang="fa-IR" sz="1200">
                          <a:latin typeface="Times New Roman"/>
                          <a:ea typeface="MS Mincho"/>
                          <a:cs typeface="B Nazanin"/>
                        </a:rPr>
                        <a:t>=</a:t>
                      </a:r>
                      <a:endParaRPr lang="en-US" sz="16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52095" algn="l"/>
                          <a:tab pos="3404870" algn="l"/>
                        </a:tabLst>
                      </a:pPr>
                      <a:endParaRPr lang="ar-SA" sz="1200">
                        <a:latin typeface="Times New Roman"/>
                        <a:ea typeface="MS Mincho"/>
                        <a:cs typeface="B 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tabLst>
                          <a:tab pos="252095" algn="l"/>
                          <a:tab pos="3404870" algn="l"/>
                        </a:tabLst>
                      </a:pPr>
                      <a:r>
                        <a:rPr lang="ar-SA" sz="1200">
                          <a:latin typeface="Times New Roman"/>
                          <a:ea typeface="MS Mincho"/>
                          <a:cs typeface="B Nazanin"/>
                        </a:rPr>
                        <a:t>÷</a:t>
                      </a:r>
                      <a:endParaRPr lang="en-US" sz="16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52095" algn="l"/>
                          <a:tab pos="3404870" algn="l"/>
                        </a:tabLst>
                      </a:pPr>
                      <a:endParaRPr lang="ar-SA" sz="1200">
                        <a:latin typeface="Times New Roman"/>
                        <a:ea typeface="MS Mincho"/>
                        <a:cs typeface="B 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52095" algn="l"/>
                          <a:tab pos="3404870" algn="l"/>
                        </a:tabLst>
                      </a:pPr>
                      <a:r>
                        <a:rPr lang="ar-SA" sz="1200">
                          <a:latin typeface="Times New Roman"/>
                          <a:ea typeface="MS Mincho"/>
                          <a:cs typeface="B Nazanin"/>
                        </a:rPr>
                        <a:t>گاز</a:t>
                      </a:r>
                      <a:endParaRPr lang="en-US" sz="16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30">
                <a:tc>
                  <a:txBody>
                    <a:bodyPr/>
                    <a:lstStyle/>
                    <a:p>
                      <a:pPr algn="just" rtl="1">
                        <a:lnSpc>
                          <a:spcPct val="115000"/>
                        </a:lnSpc>
                        <a:spcAft>
                          <a:spcPts val="0"/>
                        </a:spcAft>
                        <a:tabLst>
                          <a:tab pos="252095" algn="l"/>
                          <a:tab pos="3404870" algn="l"/>
                        </a:tabLst>
                      </a:pPr>
                      <a:endParaRPr lang="ar-SA" sz="1200">
                        <a:latin typeface="Times New Roman"/>
                        <a:ea typeface="MS Mincho"/>
                        <a:cs typeface="B 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52095" algn="l"/>
                          <a:tab pos="3404870" algn="l"/>
                        </a:tabLst>
                      </a:pPr>
                      <a:r>
                        <a:rPr lang="ar-SA" sz="1200">
                          <a:latin typeface="Times New Roman"/>
                          <a:ea typeface="MS Mincho"/>
                          <a:cs typeface="B Nazanin"/>
                        </a:rPr>
                        <a:t>=</a:t>
                      </a:r>
                      <a:endParaRPr lang="en-US" sz="16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15000"/>
                        </a:lnSpc>
                        <a:spcAft>
                          <a:spcPts val="0"/>
                        </a:spcAft>
                      </a:pPr>
                      <a:r>
                        <a:rPr lang="en-US" sz="1200">
                          <a:latin typeface="Times New Roman"/>
                          <a:ea typeface="MS Mincho"/>
                          <a:cs typeface="B Nazanin"/>
                        </a:rPr>
                        <a:t>0.25</a:t>
                      </a:r>
                      <a:endParaRPr lang="en-US" sz="16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tabLst>
                          <a:tab pos="252095" algn="l"/>
                          <a:tab pos="3404870" algn="l"/>
                        </a:tabLst>
                      </a:pPr>
                      <a:r>
                        <a:rPr lang="ar-SA" sz="1200">
                          <a:latin typeface="Times New Roman"/>
                          <a:ea typeface="MS Mincho"/>
                          <a:cs typeface="B Nazanin"/>
                        </a:rPr>
                        <a:t>×</a:t>
                      </a:r>
                      <a:endParaRPr lang="en-US" sz="16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52095" algn="l"/>
                          <a:tab pos="3404870" algn="l"/>
                        </a:tabLst>
                      </a:pPr>
                      <a:endParaRPr lang="ar-SA" sz="1200">
                        <a:latin typeface="Times New Roman"/>
                        <a:ea typeface="MS Mincho"/>
                        <a:cs typeface="B 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tabLst>
                          <a:tab pos="252095" algn="l"/>
                          <a:tab pos="3404870" algn="l"/>
                        </a:tabLst>
                      </a:pPr>
                      <a:r>
                        <a:rPr lang="ar-SA" sz="1200">
                          <a:latin typeface="Times New Roman"/>
                          <a:ea typeface="MS Mincho"/>
                          <a:cs typeface="B Nazanin"/>
                        </a:rPr>
                        <a:t>=</a:t>
                      </a:r>
                      <a:endParaRPr lang="en-US" sz="16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52095" algn="l"/>
                          <a:tab pos="3404870" algn="l"/>
                        </a:tabLst>
                      </a:pPr>
                      <a:endParaRPr lang="ar-SA" sz="1200">
                        <a:latin typeface="Times New Roman"/>
                        <a:ea typeface="MS Mincho"/>
                        <a:cs typeface="B 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tabLst>
                          <a:tab pos="252095" algn="l"/>
                          <a:tab pos="3404870" algn="l"/>
                        </a:tabLst>
                      </a:pPr>
                      <a:r>
                        <a:rPr lang="ar-SA" sz="1200">
                          <a:latin typeface="Times New Roman"/>
                          <a:ea typeface="MS Mincho"/>
                          <a:cs typeface="B Nazanin"/>
                        </a:rPr>
                        <a:t>÷</a:t>
                      </a:r>
                      <a:endParaRPr lang="en-US" sz="16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52095" algn="l"/>
                          <a:tab pos="3404870" algn="l"/>
                        </a:tabLst>
                      </a:pPr>
                      <a:endParaRPr lang="ar-SA" sz="1200">
                        <a:latin typeface="Times New Roman"/>
                        <a:ea typeface="MS Mincho"/>
                        <a:cs typeface="B 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52095" algn="l"/>
                          <a:tab pos="3404870" algn="l"/>
                        </a:tabLst>
                      </a:pPr>
                      <a:r>
                        <a:rPr lang="ar-SA" sz="1200">
                          <a:latin typeface="Times New Roman"/>
                          <a:ea typeface="MS Mincho"/>
                          <a:cs typeface="B Nazanin"/>
                        </a:rPr>
                        <a:t>نفت</a:t>
                      </a:r>
                      <a:endParaRPr lang="en-US" sz="16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30">
                <a:tc>
                  <a:txBody>
                    <a:bodyPr/>
                    <a:lstStyle/>
                    <a:p>
                      <a:pPr algn="just" rtl="1">
                        <a:lnSpc>
                          <a:spcPct val="115000"/>
                        </a:lnSpc>
                        <a:spcAft>
                          <a:spcPts val="0"/>
                        </a:spcAft>
                        <a:tabLst>
                          <a:tab pos="252095" algn="l"/>
                          <a:tab pos="3404870" algn="l"/>
                        </a:tabLst>
                      </a:pPr>
                      <a:endParaRPr lang="ar-SA" sz="1200">
                        <a:latin typeface="Times New Roman"/>
                        <a:ea typeface="MS Mincho"/>
                        <a:cs typeface="B 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52095" algn="l"/>
                          <a:tab pos="3404870" algn="l"/>
                        </a:tabLst>
                      </a:pPr>
                      <a:r>
                        <a:rPr lang="ar-SA" sz="1200">
                          <a:latin typeface="Times New Roman"/>
                          <a:ea typeface="MS Mincho"/>
                          <a:cs typeface="B Nazanin"/>
                        </a:rPr>
                        <a:t>=</a:t>
                      </a:r>
                      <a:endParaRPr lang="en-US" sz="16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15000"/>
                        </a:lnSpc>
                        <a:spcAft>
                          <a:spcPts val="0"/>
                        </a:spcAft>
                      </a:pPr>
                      <a:r>
                        <a:rPr lang="en-US" sz="1200">
                          <a:latin typeface="Times New Roman"/>
                          <a:ea typeface="MS Mincho"/>
                          <a:cs typeface="B Nazanin"/>
                        </a:rPr>
                        <a:t>0.30</a:t>
                      </a:r>
                      <a:endParaRPr lang="en-US" sz="16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tabLst>
                          <a:tab pos="252095" algn="l"/>
                          <a:tab pos="3404870" algn="l"/>
                        </a:tabLst>
                      </a:pPr>
                      <a:r>
                        <a:rPr lang="ar-SA" sz="1200">
                          <a:latin typeface="Times New Roman"/>
                          <a:ea typeface="MS Mincho"/>
                          <a:cs typeface="B Nazanin"/>
                        </a:rPr>
                        <a:t>×</a:t>
                      </a:r>
                      <a:endParaRPr lang="en-US" sz="16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52095" algn="l"/>
                          <a:tab pos="3404870" algn="l"/>
                        </a:tabLst>
                      </a:pPr>
                      <a:endParaRPr lang="ar-SA" sz="1200">
                        <a:latin typeface="Times New Roman"/>
                        <a:ea typeface="MS Mincho"/>
                        <a:cs typeface="B 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tabLst>
                          <a:tab pos="252095" algn="l"/>
                          <a:tab pos="3404870" algn="l"/>
                        </a:tabLst>
                      </a:pPr>
                      <a:r>
                        <a:rPr lang="ar-SA" sz="1200">
                          <a:latin typeface="Times New Roman"/>
                          <a:ea typeface="MS Mincho"/>
                          <a:cs typeface="B Nazanin"/>
                        </a:rPr>
                        <a:t>=</a:t>
                      </a:r>
                      <a:endParaRPr lang="en-US" sz="16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52095" algn="l"/>
                          <a:tab pos="3404870" algn="l"/>
                        </a:tabLst>
                      </a:pPr>
                      <a:endParaRPr lang="ar-SA" sz="1200">
                        <a:latin typeface="Times New Roman"/>
                        <a:ea typeface="MS Mincho"/>
                        <a:cs typeface="B 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tabLst>
                          <a:tab pos="252095" algn="l"/>
                          <a:tab pos="3404870" algn="l"/>
                        </a:tabLst>
                      </a:pPr>
                      <a:r>
                        <a:rPr lang="ar-SA" sz="1200">
                          <a:latin typeface="Times New Roman"/>
                          <a:ea typeface="MS Mincho"/>
                          <a:cs typeface="B Nazanin"/>
                        </a:rPr>
                        <a:t>÷</a:t>
                      </a:r>
                      <a:endParaRPr lang="en-US" sz="16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52095" algn="l"/>
                          <a:tab pos="3404870" algn="l"/>
                        </a:tabLst>
                      </a:pPr>
                      <a:endParaRPr lang="ar-SA" sz="1200">
                        <a:latin typeface="Times New Roman"/>
                        <a:ea typeface="MS Mincho"/>
                        <a:cs typeface="B 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52095" algn="l"/>
                          <a:tab pos="3404870" algn="l"/>
                        </a:tabLst>
                      </a:pPr>
                      <a:r>
                        <a:rPr lang="ar-SA" sz="1200">
                          <a:latin typeface="Times New Roman"/>
                          <a:ea typeface="MS Mincho"/>
                          <a:cs typeface="B Nazanin"/>
                        </a:rPr>
                        <a:t>زغال سنگ</a:t>
                      </a:r>
                      <a:endParaRPr lang="en-US" sz="16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2460">
                <a:tc>
                  <a:txBody>
                    <a:bodyPr/>
                    <a:lstStyle/>
                    <a:p>
                      <a:pPr algn="just" rtl="1">
                        <a:lnSpc>
                          <a:spcPct val="115000"/>
                        </a:lnSpc>
                        <a:spcAft>
                          <a:spcPts val="0"/>
                        </a:spcAft>
                        <a:tabLst>
                          <a:tab pos="252095" algn="l"/>
                          <a:tab pos="3404870" algn="l"/>
                        </a:tabLst>
                      </a:pPr>
                      <a:endParaRPr lang="ar-SA" sz="1200">
                        <a:latin typeface="Times New Roman"/>
                        <a:ea typeface="MS Mincho"/>
                        <a:cs typeface="B 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52095" algn="l"/>
                          <a:tab pos="3404870" algn="l"/>
                        </a:tabLst>
                      </a:pPr>
                      <a:endParaRPr lang="ar-SA" sz="1200">
                        <a:latin typeface="Times New Roman"/>
                        <a:ea typeface="MS Mincho"/>
                        <a:cs typeface="B 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15000"/>
                        </a:lnSpc>
                        <a:spcAft>
                          <a:spcPts val="0"/>
                        </a:spcAft>
                      </a:pPr>
                      <a:endParaRPr lang="en-US" sz="1200">
                        <a:latin typeface="Calibri"/>
                        <a:ea typeface="MS Mincho"/>
                        <a:cs typeface="B 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tabLst>
                          <a:tab pos="252095" algn="l"/>
                          <a:tab pos="3404870" algn="l"/>
                        </a:tabLst>
                      </a:pPr>
                      <a:endParaRPr lang="ar-SA" sz="1200">
                        <a:latin typeface="Times New Roman"/>
                        <a:ea typeface="MS Mincho"/>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52095" algn="l"/>
                          <a:tab pos="3404870" algn="l"/>
                        </a:tabLst>
                      </a:pPr>
                      <a:endParaRPr lang="ar-SA" sz="1200">
                        <a:latin typeface="Times New Roman"/>
                        <a:ea typeface="MS Mincho"/>
                        <a:cs typeface="B 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tabLst>
                          <a:tab pos="252095" algn="l"/>
                          <a:tab pos="3404870" algn="l"/>
                        </a:tabLst>
                      </a:pPr>
                      <a:endParaRPr lang="ar-SA" sz="1200">
                        <a:latin typeface="Times New Roman"/>
                        <a:ea typeface="MS Mincho"/>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52095" algn="l"/>
                          <a:tab pos="3404870" algn="l"/>
                        </a:tabLst>
                      </a:pPr>
                      <a:endParaRPr lang="ar-SA" sz="1200">
                        <a:latin typeface="Times New Roman"/>
                        <a:ea typeface="MS Mincho"/>
                        <a:cs typeface="B 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tabLst>
                          <a:tab pos="252095" algn="l"/>
                          <a:tab pos="3404870" algn="l"/>
                        </a:tabLst>
                      </a:pPr>
                      <a:endParaRPr lang="ar-SA" sz="1200">
                        <a:latin typeface="Times New Roman"/>
                        <a:ea typeface="MS Mincho"/>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52095" algn="l"/>
                          <a:tab pos="3404870" algn="l"/>
                        </a:tabLst>
                      </a:pPr>
                      <a:endParaRPr lang="ar-SA" sz="1200">
                        <a:latin typeface="Times New Roman"/>
                        <a:ea typeface="MS Mincho"/>
                        <a:cs typeface="B 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52095" algn="l"/>
                          <a:tab pos="3404870" algn="l"/>
                        </a:tabLst>
                      </a:pPr>
                      <a:r>
                        <a:rPr lang="ar-SA" sz="1200">
                          <a:latin typeface="Times New Roman"/>
                          <a:ea typeface="MS Mincho"/>
                          <a:cs typeface="B Nazanin"/>
                        </a:rPr>
                        <a:t>کل سوخت فسیلی</a:t>
                      </a:r>
                      <a:r>
                        <a:rPr lang="en-US" sz="1200">
                          <a:latin typeface="Times New Roman"/>
                          <a:ea typeface="MS Mincho"/>
                          <a:cs typeface="B Nazanin"/>
                        </a:rPr>
                        <a:t> m</a:t>
                      </a:r>
                      <a:r>
                        <a:rPr lang="en-US" sz="1200" baseline="-25000">
                          <a:latin typeface="Times New Roman"/>
                          <a:ea typeface="MS Mincho"/>
                          <a:cs typeface="B Nazanin"/>
                        </a:rPr>
                        <a:t>2</a:t>
                      </a:r>
                      <a:r>
                        <a:rPr lang="ar-SA" sz="1200">
                          <a:latin typeface="Times New Roman"/>
                          <a:ea typeface="MS Mincho"/>
                          <a:cs typeface="B Nazanin"/>
                        </a:rPr>
                        <a:t>/</a:t>
                      </a:r>
                      <a:r>
                        <a:rPr lang="en-US" sz="1200">
                          <a:latin typeface="Times New Roman"/>
                          <a:ea typeface="MS Mincho"/>
                          <a:cs typeface="B Nazanin"/>
                        </a:rPr>
                        <a:t>kWh</a:t>
                      </a:r>
                      <a:endParaRPr lang="en-US" sz="16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30">
                <a:tc>
                  <a:txBody>
                    <a:bodyPr/>
                    <a:lstStyle/>
                    <a:p>
                      <a:pPr algn="just" rtl="1">
                        <a:lnSpc>
                          <a:spcPct val="115000"/>
                        </a:lnSpc>
                        <a:spcAft>
                          <a:spcPts val="0"/>
                        </a:spcAft>
                        <a:tabLst>
                          <a:tab pos="252095" algn="l"/>
                          <a:tab pos="3404870" algn="l"/>
                        </a:tabLst>
                      </a:pPr>
                      <a:endParaRPr lang="ar-SA" sz="1200">
                        <a:latin typeface="Times New Roman"/>
                        <a:ea typeface="MS Mincho"/>
                        <a:cs typeface="B 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52095" algn="l"/>
                          <a:tab pos="3404870" algn="l"/>
                        </a:tabLst>
                      </a:pPr>
                      <a:r>
                        <a:rPr lang="ar-SA" sz="1200">
                          <a:latin typeface="Times New Roman"/>
                          <a:ea typeface="MS Mincho"/>
                          <a:cs typeface="B Nazanin"/>
                        </a:rPr>
                        <a:t>=</a:t>
                      </a:r>
                      <a:endParaRPr lang="en-US" sz="16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15000"/>
                        </a:lnSpc>
                        <a:spcAft>
                          <a:spcPts val="0"/>
                        </a:spcAft>
                      </a:pPr>
                      <a:r>
                        <a:rPr lang="en-US" sz="1200">
                          <a:latin typeface="Times New Roman"/>
                          <a:ea typeface="MS Mincho"/>
                          <a:cs typeface="B Nazanin"/>
                        </a:rPr>
                        <a:t>0.44</a:t>
                      </a:r>
                      <a:endParaRPr lang="en-US" sz="16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tabLst>
                          <a:tab pos="252095" algn="l"/>
                          <a:tab pos="3404870" algn="l"/>
                        </a:tabLst>
                      </a:pPr>
                      <a:r>
                        <a:rPr lang="ar-SA" sz="1200">
                          <a:latin typeface="Times New Roman"/>
                          <a:ea typeface="MS Mincho"/>
                          <a:cs typeface="B Nazanin"/>
                        </a:rPr>
                        <a:t>×</a:t>
                      </a:r>
                      <a:endParaRPr lang="en-US" sz="16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52095" algn="l"/>
                          <a:tab pos="3404870" algn="l"/>
                        </a:tabLst>
                      </a:pPr>
                      <a:endParaRPr lang="ar-SA" sz="1200">
                        <a:latin typeface="Times New Roman"/>
                        <a:ea typeface="MS Mincho"/>
                        <a:cs typeface="B 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tabLst>
                          <a:tab pos="252095" algn="l"/>
                          <a:tab pos="3404870" algn="l"/>
                        </a:tabLst>
                      </a:pPr>
                      <a:r>
                        <a:rPr lang="ar-SA" sz="1200">
                          <a:latin typeface="Times New Roman"/>
                          <a:ea typeface="MS Mincho"/>
                          <a:cs typeface="B Nazanin"/>
                        </a:rPr>
                        <a:t>=</a:t>
                      </a:r>
                      <a:endParaRPr lang="en-US" sz="16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52095" algn="l"/>
                          <a:tab pos="3404870" algn="l"/>
                        </a:tabLst>
                      </a:pPr>
                      <a:endParaRPr lang="ar-SA" sz="1200">
                        <a:latin typeface="Times New Roman"/>
                        <a:ea typeface="MS Mincho"/>
                        <a:cs typeface="B 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tabLst>
                          <a:tab pos="252095" algn="l"/>
                          <a:tab pos="3404870" algn="l"/>
                        </a:tabLst>
                      </a:pPr>
                      <a:r>
                        <a:rPr lang="ar-SA" sz="1200">
                          <a:latin typeface="Times New Roman"/>
                          <a:ea typeface="MS Mincho"/>
                          <a:cs typeface="B Nazanin"/>
                        </a:rPr>
                        <a:t>÷</a:t>
                      </a:r>
                      <a:endParaRPr lang="en-US" sz="1600">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52095" algn="l"/>
                          <a:tab pos="3404870" algn="l"/>
                        </a:tabLst>
                      </a:pPr>
                      <a:endParaRPr lang="ar-SA" sz="1200">
                        <a:latin typeface="Times New Roman"/>
                        <a:ea typeface="MS Mincho"/>
                        <a:cs typeface="B 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52095" algn="l"/>
                          <a:tab pos="3404870" algn="l"/>
                        </a:tabLst>
                      </a:pPr>
                      <a:r>
                        <a:rPr lang="ar-SA" sz="1200">
                          <a:latin typeface="Times New Roman"/>
                          <a:ea typeface="MS Mincho"/>
                          <a:cs typeface="B Nazanin"/>
                        </a:rPr>
                        <a:t>کل برق </a:t>
                      </a:r>
                      <a:r>
                        <a:rPr lang="en-US" sz="1200">
                          <a:latin typeface="Times New Roman"/>
                          <a:ea typeface="MS Mincho"/>
                          <a:cs typeface="B Nazanin"/>
                        </a:rPr>
                        <a:t>kWh/m</a:t>
                      </a:r>
                      <a:r>
                        <a:rPr lang="en-US" sz="1200" baseline="30000">
                          <a:latin typeface="Times New Roman"/>
                          <a:ea typeface="MS Mincho"/>
                          <a:cs typeface="B Nazanin"/>
                        </a:rPr>
                        <a:t>2</a:t>
                      </a:r>
                      <a:endParaRPr lang="en-US" sz="16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30">
                <a:tc>
                  <a:txBody>
                    <a:bodyPr/>
                    <a:lstStyle/>
                    <a:p>
                      <a:pPr algn="just" rtl="1">
                        <a:lnSpc>
                          <a:spcPct val="115000"/>
                        </a:lnSpc>
                        <a:spcAft>
                          <a:spcPts val="0"/>
                        </a:spcAft>
                        <a:tabLst>
                          <a:tab pos="252095" algn="l"/>
                          <a:tab pos="3404870" algn="l"/>
                        </a:tabLst>
                      </a:pPr>
                      <a:endParaRPr lang="ar-SA" sz="1200">
                        <a:latin typeface="Times New Roman"/>
                        <a:ea typeface="MS Mincho"/>
                        <a:cs typeface="B 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52095" algn="l"/>
                          <a:tab pos="3404870" algn="l"/>
                        </a:tabLst>
                      </a:pPr>
                      <a:endParaRPr lang="ar-SA" sz="1200">
                        <a:latin typeface="Times New Roman"/>
                        <a:ea typeface="MS Mincho"/>
                        <a:cs typeface="B 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15000"/>
                        </a:lnSpc>
                        <a:spcAft>
                          <a:spcPts val="0"/>
                        </a:spcAft>
                      </a:pPr>
                      <a:endParaRPr lang="en-US" sz="1200">
                        <a:latin typeface="Calibri"/>
                        <a:ea typeface="MS Mincho"/>
                        <a:cs typeface="B 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52095" algn="l"/>
                          <a:tab pos="3404870" algn="l"/>
                        </a:tabLst>
                      </a:pPr>
                      <a:endParaRPr lang="ar-SA" sz="1200">
                        <a:latin typeface="Times New Roman"/>
                        <a:ea typeface="MS Mincho"/>
                        <a:cs typeface="B 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52095" algn="l"/>
                          <a:tab pos="3404870" algn="l"/>
                        </a:tabLst>
                      </a:pPr>
                      <a:endParaRPr lang="ar-SA" sz="1200">
                        <a:latin typeface="Times New Roman"/>
                        <a:ea typeface="MS Mincho"/>
                        <a:cs typeface="B 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52095" algn="l"/>
                          <a:tab pos="3404870" algn="l"/>
                        </a:tabLst>
                      </a:pPr>
                      <a:endParaRPr lang="ar-SA" sz="1200">
                        <a:latin typeface="Times New Roman"/>
                        <a:ea typeface="MS Mincho"/>
                        <a:cs typeface="B 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52095" algn="l"/>
                          <a:tab pos="3404870" algn="l"/>
                        </a:tabLst>
                      </a:pPr>
                      <a:endParaRPr lang="ar-SA" sz="1200">
                        <a:latin typeface="Times New Roman"/>
                        <a:ea typeface="MS Mincho"/>
                        <a:cs typeface="B 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tabLst>
                          <a:tab pos="252095" algn="l"/>
                          <a:tab pos="3404870" algn="l"/>
                        </a:tabLst>
                      </a:pPr>
                      <a:endParaRPr lang="ar-SA" sz="1200">
                        <a:latin typeface="Times New Roman"/>
                        <a:ea typeface="MS Mincho"/>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52095" algn="l"/>
                          <a:tab pos="3404870" algn="l"/>
                        </a:tabLst>
                      </a:pPr>
                      <a:endParaRPr lang="ar-SA" sz="1200">
                        <a:latin typeface="Times New Roman"/>
                        <a:ea typeface="MS Mincho"/>
                        <a:cs typeface="B 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52095" algn="l"/>
                          <a:tab pos="3404870" algn="l"/>
                        </a:tabLst>
                      </a:pPr>
                      <a:r>
                        <a:rPr lang="ar-SA" sz="1200">
                          <a:latin typeface="Times New Roman"/>
                          <a:ea typeface="MS Mincho"/>
                          <a:cs typeface="B Nazanin"/>
                        </a:rPr>
                        <a:t>کل انتشارات</a:t>
                      </a:r>
                      <a:r>
                        <a:rPr lang="en-US" sz="1200">
                          <a:latin typeface="Times New Roman"/>
                          <a:ea typeface="MS Mincho"/>
                          <a:cs typeface="B Nazanin"/>
                        </a:rPr>
                        <a:t> co</a:t>
                      </a:r>
                      <a:r>
                        <a:rPr lang="en-US" sz="1200" baseline="-25000">
                          <a:latin typeface="Times New Roman"/>
                          <a:ea typeface="MS Mincho"/>
                          <a:cs typeface="B Nazanin"/>
                        </a:rPr>
                        <a:t>2</a:t>
                      </a:r>
                      <a:endParaRPr lang="en-US" sz="160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30">
                <a:tc>
                  <a:txBody>
                    <a:bodyPr/>
                    <a:lstStyle/>
                    <a:p>
                      <a:pPr algn="just" rtl="1">
                        <a:lnSpc>
                          <a:spcPct val="115000"/>
                        </a:lnSpc>
                        <a:spcAft>
                          <a:spcPts val="0"/>
                        </a:spcAft>
                        <a:tabLst>
                          <a:tab pos="252095" algn="l"/>
                          <a:tab pos="3404870" algn="l"/>
                        </a:tabLst>
                      </a:pPr>
                      <a:endParaRPr lang="ar-SA" sz="1200">
                        <a:latin typeface="Times New Roman"/>
                        <a:ea typeface="MS Mincho"/>
                        <a:cs typeface="B 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52095" algn="l"/>
                          <a:tab pos="3404870" algn="l"/>
                        </a:tabLst>
                      </a:pPr>
                      <a:endParaRPr lang="ar-SA" sz="1200">
                        <a:latin typeface="Times New Roman"/>
                        <a:ea typeface="MS Mincho"/>
                        <a:cs typeface="B 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15000"/>
                        </a:lnSpc>
                        <a:spcAft>
                          <a:spcPts val="0"/>
                        </a:spcAft>
                      </a:pPr>
                      <a:endParaRPr lang="en-US" sz="1200">
                        <a:latin typeface="Calibri"/>
                        <a:ea typeface="MS Mincho"/>
                        <a:cs typeface="B 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52095" algn="l"/>
                          <a:tab pos="3404870" algn="l"/>
                        </a:tabLst>
                      </a:pPr>
                      <a:endParaRPr lang="ar-SA" sz="1200">
                        <a:latin typeface="Times New Roman"/>
                        <a:ea typeface="MS Mincho"/>
                        <a:cs typeface="B 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52095" algn="l"/>
                          <a:tab pos="3404870" algn="l"/>
                        </a:tabLst>
                      </a:pPr>
                      <a:endParaRPr lang="ar-SA" sz="1200">
                        <a:latin typeface="Times New Roman"/>
                        <a:ea typeface="MS Mincho"/>
                        <a:cs typeface="B 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52095" algn="l"/>
                          <a:tab pos="3404870" algn="l"/>
                        </a:tabLst>
                      </a:pPr>
                      <a:endParaRPr lang="ar-SA" sz="1200">
                        <a:latin typeface="Times New Roman"/>
                        <a:ea typeface="MS Mincho"/>
                        <a:cs typeface="B 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52095" algn="l"/>
                          <a:tab pos="3404870" algn="l"/>
                        </a:tabLst>
                      </a:pPr>
                      <a:endParaRPr lang="ar-SA" sz="1200">
                        <a:latin typeface="Times New Roman"/>
                        <a:ea typeface="MS Mincho"/>
                        <a:cs typeface="B 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tabLst>
                          <a:tab pos="252095" algn="l"/>
                          <a:tab pos="3404870" algn="l"/>
                        </a:tabLst>
                      </a:pPr>
                      <a:endParaRPr lang="ar-SA" sz="1200">
                        <a:latin typeface="Times New Roman"/>
                        <a:ea typeface="MS Mincho"/>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52095" algn="l"/>
                          <a:tab pos="3404870" algn="l"/>
                        </a:tabLst>
                      </a:pPr>
                      <a:endParaRPr lang="ar-SA" sz="1200">
                        <a:latin typeface="Times New Roman"/>
                        <a:ea typeface="MS Mincho"/>
                        <a:cs typeface="B Nazani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0"/>
                        </a:spcAft>
                        <a:tabLst>
                          <a:tab pos="252095" algn="l"/>
                          <a:tab pos="3404870" algn="l"/>
                        </a:tabLst>
                      </a:pPr>
                      <a:r>
                        <a:rPr lang="ar-SA" sz="1200" dirty="0">
                          <a:latin typeface="Times New Roman"/>
                          <a:ea typeface="MS Mincho"/>
                          <a:cs typeface="B Nazanin"/>
                        </a:rPr>
                        <a:t>سال/</a:t>
                      </a:r>
                      <a:r>
                        <a:rPr lang="en-US" sz="1200" dirty="0">
                          <a:latin typeface="Times New Roman"/>
                          <a:ea typeface="MS Mincho"/>
                          <a:cs typeface="B Nazanin"/>
                        </a:rPr>
                        <a:t>m</a:t>
                      </a:r>
                      <a:r>
                        <a:rPr lang="en-US" sz="1200" baseline="30000" dirty="0">
                          <a:latin typeface="Times New Roman"/>
                          <a:ea typeface="MS Mincho"/>
                          <a:cs typeface="B Nazanin"/>
                        </a:rPr>
                        <a:t>2</a:t>
                      </a:r>
                      <a:r>
                        <a:rPr lang="ar-SA" sz="1200" dirty="0">
                          <a:latin typeface="Times New Roman"/>
                          <a:ea typeface="MS Mincho"/>
                          <a:cs typeface="B Nazanin"/>
                        </a:rPr>
                        <a:t>/</a:t>
                      </a:r>
                      <a:r>
                        <a:rPr lang="en-US" sz="1200" dirty="0">
                          <a:latin typeface="Times New Roman"/>
                          <a:ea typeface="MS Mincho"/>
                          <a:cs typeface="B Nazanin"/>
                        </a:rPr>
                        <a:t>kg</a:t>
                      </a:r>
                      <a:endParaRPr lang="en-US" sz="1600" dirty="0">
                        <a:latin typeface="Calibri"/>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endParaRPr lang="fa-IR" dirty="0" smtClean="0"/>
          </a:p>
          <a:p>
            <a:pPr algn="ctr">
              <a:buNone/>
            </a:pPr>
            <a:endParaRPr lang="fa-IR" dirty="0" smtClean="0"/>
          </a:p>
          <a:p>
            <a:pPr algn="ctr">
              <a:buNone/>
            </a:pPr>
            <a:endParaRPr lang="fa-IR" dirty="0" smtClean="0"/>
          </a:p>
          <a:p>
            <a:pPr algn="ctr">
              <a:buNone/>
            </a:pPr>
            <a:endParaRPr lang="fa-IR" dirty="0" smtClean="0"/>
          </a:p>
          <a:p>
            <a:pPr algn="ctr">
              <a:buNone/>
            </a:pPr>
            <a:endParaRPr lang="fa-IR" sz="4400" b="1" dirty="0" smtClean="0">
              <a:solidFill>
                <a:srgbClr val="FF0000"/>
              </a:solidFill>
            </a:endParaRPr>
          </a:p>
          <a:p>
            <a:pPr algn="ctr">
              <a:buNone/>
            </a:pPr>
            <a:r>
              <a:rPr lang="fa-IR" sz="5400" b="1" dirty="0" smtClean="0">
                <a:solidFill>
                  <a:srgbClr val="FF0000"/>
                </a:solidFill>
              </a:rPr>
              <a:t>آب</a:t>
            </a:r>
            <a:endParaRPr lang="en-US" sz="5400" b="1" dirty="0">
              <a:solidFill>
                <a:srgbClr val="FF0000"/>
              </a:solidFill>
            </a:endParaRPr>
          </a:p>
        </p:txBody>
      </p:sp>
      <p:pic>
        <p:nvPicPr>
          <p:cNvPr id="4" name="Picture 4" descr="http://ts2.mm.bing.net/th?id=H.4656136451917409&amp;pid=15.1"/>
          <p:cNvPicPr>
            <a:picLocks noChangeAspect="1" noChangeArrowheads="1"/>
          </p:cNvPicPr>
          <p:nvPr/>
        </p:nvPicPr>
        <p:blipFill>
          <a:blip r:embed="rId2" cstate="print"/>
          <a:srcRect/>
          <a:stretch>
            <a:fillRect/>
          </a:stretch>
        </p:blipFill>
        <p:spPr bwMode="auto">
          <a:xfrm>
            <a:off x="2590800" y="2362200"/>
            <a:ext cx="3657600" cy="2286000"/>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dirty="0" smtClean="0">
                <a:solidFill>
                  <a:srgbClr val="FF0000"/>
                </a:solidFill>
              </a:rPr>
              <a:t>آب </a:t>
            </a:r>
            <a:endParaRPr lang="en-US" sz="4400" dirty="0">
              <a:solidFill>
                <a:srgbClr val="FF0000"/>
              </a:solidFill>
            </a:endParaRPr>
          </a:p>
        </p:txBody>
      </p:sp>
      <p:sp>
        <p:nvSpPr>
          <p:cNvPr id="3" name="Content Placeholder 2"/>
          <p:cNvSpPr>
            <a:spLocks noGrp="1"/>
          </p:cNvSpPr>
          <p:nvPr>
            <p:ph idx="1"/>
          </p:nvPr>
        </p:nvSpPr>
        <p:spPr/>
        <p:txBody>
          <a:bodyPr/>
          <a:lstStyle/>
          <a:p>
            <a:pPr>
              <a:buNone/>
            </a:pPr>
            <a:r>
              <a:rPr lang="fa-IR" b="1" u="sng" dirty="0" smtClean="0"/>
              <a:t>ممیزی اتمسفر  سازمان</a:t>
            </a:r>
            <a:endParaRPr lang="en-US" dirty="0" smtClean="0"/>
          </a:p>
          <a:p>
            <a:pPr lvl="0">
              <a:buFont typeface="Wingdings" pitchFamily="2" charset="2"/>
              <a:buChar char="q"/>
            </a:pPr>
            <a:r>
              <a:rPr lang="fa-IR" dirty="0" smtClean="0"/>
              <a:t>هزینه کلی مصرف آب سازمان چقدر است؟</a:t>
            </a:r>
            <a:endParaRPr lang="en-US" dirty="0" smtClean="0"/>
          </a:p>
          <a:p>
            <a:pPr lvl="0">
              <a:buFont typeface="Wingdings" pitchFamily="2" charset="2"/>
              <a:buChar char="q"/>
            </a:pPr>
            <a:r>
              <a:rPr lang="fa-IR" dirty="0" smtClean="0"/>
              <a:t>منبع استفاده از آب در سازمان چیست ؟ (شبکه عمومی، چاه، پمپ چاه)</a:t>
            </a:r>
            <a:endParaRPr lang="en-US" dirty="0" smtClean="0"/>
          </a:p>
          <a:p>
            <a:pPr lvl="0">
              <a:buFont typeface="Wingdings" pitchFamily="2" charset="2"/>
              <a:buChar char="q"/>
            </a:pPr>
            <a:r>
              <a:rPr lang="fa-IR" dirty="0" smtClean="0"/>
              <a:t>مصرف کل آب سازمان چیست؟</a:t>
            </a:r>
            <a:endParaRPr lang="en-US" dirty="0" smtClean="0"/>
          </a:p>
          <a:p>
            <a:pPr lvl="0">
              <a:buFont typeface="Wingdings" pitchFamily="2" charset="2"/>
              <a:buChar char="q"/>
            </a:pPr>
            <a:r>
              <a:rPr lang="fa-IR" dirty="0" smtClean="0"/>
              <a:t>آیا مصرف آب در هر واحد شناسائی شده است؟</a:t>
            </a:r>
            <a:endParaRPr lang="en-US" dirty="0" smtClean="0"/>
          </a:p>
          <a:p>
            <a:pPr lvl="0">
              <a:buFont typeface="Wingdings" pitchFamily="2" charset="2"/>
              <a:buChar char="q"/>
            </a:pPr>
            <a:r>
              <a:rPr lang="fa-IR" dirty="0" smtClean="0"/>
              <a:t>آیا معیارهای ذخیره آب در سازمان را اجرا می گردد؟</a:t>
            </a:r>
            <a:endParaRPr lang="en-US" dirty="0" smtClean="0"/>
          </a:p>
          <a:p>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fa-IR" b="1" dirty="0" smtClean="0">
                <a:solidFill>
                  <a:srgbClr val="FF0000"/>
                </a:solidFill>
                <a:latin typeface="Arial" pitchFamily="34" charset="0"/>
                <a:ea typeface="Times New Roman" pitchFamily="18" charset="0"/>
              </a:rPr>
              <a:t>چک‏لیست آب</a:t>
            </a:r>
            <a:r>
              <a:rPr lang="en-US" sz="800" dirty="0" smtClean="0">
                <a:solidFill>
                  <a:srgbClr val="FF0000"/>
                </a:solidFill>
                <a:latin typeface="Arial" pitchFamily="34" charset="0"/>
                <a:cs typeface="Arial" pitchFamily="34" charset="0"/>
              </a:rPr>
              <a:t/>
            </a:r>
            <a:br>
              <a:rPr lang="en-US" sz="800" dirty="0" smtClean="0">
                <a:solidFill>
                  <a:srgbClr val="FF0000"/>
                </a:solidFill>
                <a:latin typeface="Arial" pitchFamily="34" charset="0"/>
                <a:cs typeface="Arial" pitchFamily="34" charset="0"/>
              </a:rPr>
            </a:br>
            <a:endParaRPr lang="en-US" dirty="0">
              <a:solidFill>
                <a:srgbClr val="FF0000"/>
              </a:solidFill>
            </a:endParaRPr>
          </a:p>
        </p:txBody>
      </p:sp>
      <p:graphicFrame>
        <p:nvGraphicFramePr>
          <p:cNvPr id="4" name="Content Placeholder 3"/>
          <p:cNvGraphicFramePr>
            <a:graphicFrameLocks noGrp="1"/>
          </p:cNvGraphicFramePr>
          <p:nvPr>
            <p:ph idx="1"/>
          </p:nvPr>
        </p:nvGraphicFramePr>
        <p:xfrm>
          <a:off x="596535" y="1600200"/>
          <a:ext cx="8014066" cy="4952998"/>
        </p:xfrm>
        <a:graphic>
          <a:graphicData uri="http://schemas.openxmlformats.org/drawingml/2006/table">
            <a:tbl>
              <a:tblPr rtl="1"/>
              <a:tblGrid>
                <a:gridCol w="604876"/>
                <a:gridCol w="4080511"/>
                <a:gridCol w="550037"/>
                <a:gridCol w="2778642"/>
              </a:tblGrid>
              <a:tr h="723988">
                <a:tc gridSpan="4">
                  <a:txBody>
                    <a:bodyPr/>
                    <a:lstStyle/>
                    <a:p>
                      <a:pPr marL="228600" marR="0" algn="ctr" rtl="1">
                        <a:lnSpc>
                          <a:spcPct val="115000"/>
                        </a:lnSpc>
                        <a:spcBef>
                          <a:spcPts val="0"/>
                        </a:spcBef>
                        <a:spcAft>
                          <a:spcPts val="0"/>
                        </a:spcAft>
                      </a:pPr>
                      <a:r>
                        <a:rPr lang="fa-IR" sz="1400" b="1" dirty="0">
                          <a:latin typeface="Times New Roman"/>
                          <a:ea typeface="Times New Roman"/>
                          <a:cs typeface="B Nazanin"/>
                        </a:rPr>
                        <a:t>هدف: کاهش و بهبود مصرف آب</a:t>
                      </a:r>
                      <a:endParaRPr lang="en-US" sz="14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268703">
                <a:tc>
                  <a:txBody>
                    <a:bodyPr/>
                    <a:lstStyle/>
                    <a:p>
                      <a:pPr marL="0" marR="0" algn="ctr" rtl="1">
                        <a:lnSpc>
                          <a:spcPct val="115000"/>
                        </a:lnSpc>
                        <a:spcBef>
                          <a:spcPts val="0"/>
                        </a:spcBef>
                        <a:spcAft>
                          <a:spcPts val="0"/>
                        </a:spcAft>
                      </a:pPr>
                      <a:r>
                        <a:rPr lang="fa-IR" sz="1400" b="1">
                          <a:latin typeface="Times New Roman"/>
                          <a:ea typeface="Times New Roman"/>
                          <a:cs typeface="B Nazanin"/>
                        </a:rPr>
                        <a:t>همپوشانی</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Low" rtl="1">
                        <a:lnSpc>
                          <a:spcPct val="115000"/>
                        </a:lnSpc>
                        <a:spcBef>
                          <a:spcPts val="0"/>
                        </a:spcBef>
                        <a:spcAft>
                          <a:spcPts val="0"/>
                        </a:spcAft>
                      </a:pPr>
                      <a:r>
                        <a:rPr lang="fa-IR" sz="1400" b="1">
                          <a:latin typeface="Times New Roman"/>
                          <a:ea typeface="Times New Roman"/>
                          <a:cs typeface="B Nazanin"/>
                        </a:rPr>
                        <a:t>اقدامات </a:t>
                      </a:r>
                      <a:endParaRPr lang="en-US" sz="1400" b="1">
                        <a:latin typeface="Times New Roman"/>
                        <a:ea typeface="Times New Roman"/>
                      </a:endParaRPr>
                    </a:p>
                    <a:p>
                      <a:pPr marL="228600" marR="0" algn="ctr" rtl="1">
                        <a:lnSpc>
                          <a:spcPct val="115000"/>
                        </a:lnSpc>
                        <a:spcBef>
                          <a:spcPts val="0"/>
                        </a:spcBef>
                        <a:spcAft>
                          <a:spcPts val="0"/>
                        </a:spcAft>
                      </a:pPr>
                      <a:r>
                        <a:rPr lang="fa-IR" sz="1400" b="1">
                          <a:latin typeface="Times New Roman"/>
                          <a:ea typeface="Times New Roman"/>
                          <a:cs typeface="B Nazanin"/>
                        </a:rPr>
                        <a:t>(امتیاز هر اقدام یک است، مگر قید شده باشد/ طیف امتیاز از صفر تایک با دقت 25/0)</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rtl="1">
                        <a:lnSpc>
                          <a:spcPct val="115000"/>
                        </a:lnSpc>
                        <a:spcBef>
                          <a:spcPts val="0"/>
                        </a:spcBef>
                        <a:spcAft>
                          <a:spcPts val="0"/>
                        </a:spcAft>
                      </a:pPr>
                      <a:r>
                        <a:rPr lang="fa-IR" sz="1400" b="1">
                          <a:latin typeface="Times New Roman"/>
                          <a:ea typeface="Times New Roman"/>
                          <a:cs typeface="B Nazanin"/>
                        </a:rPr>
                        <a:t>امتیاز</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rtl="1">
                        <a:lnSpc>
                          <a:spcPct val="115000"/>
                        </a:lnSpc>
                        <a:spcBef>
                          <a:spcPts val="0"/>
                        </a:spcBef>
                        <a:spcAft>
                          <a:spcPts val="0"/>
                        </a:spcAft>
                      </a:pPr>
                      <a:r>
                        <a:rPr lang="fa-IR" sz="1400" b="1" dirty="0">
                          <a:latin typeface="Times New Roman"/>
                          <a:ea typeface="Times New Roman"/>
                          <a:cs typeface="B Nazanin"/>
                        </a:rPr>
                        <a:t>یاد داشت</a:t>
                      </a:r>
                      <a:endParaRPr lang="en-US" sz="14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22901">
                <a:tc>
                  <a:txBody>
                    <a:bodyPr/>
                    <a:lstStyle/>
                    <a:p>
                      <a:pPr marL="228600" marR="0" algn="ctr" rtl="1">
                        <a:lnSpc>
                          <a:spcPct val="115000"/>
                        </a:lnSpc>
                        <a:spcBef>
                          <a:spcPts val="0"/>
                        </a:spcBef>
                        <a:spcAft>
                          <a:spcPts val="0"/>
                        </a:spcAft>
                      </a:pPr>
                      <a:r>
                        <a:rPr lang="fa-IR" sz="1400" b="1">
                          <a:latin typeface="Times New Roman"/>
                          <a:ea typeface="Times New Roman"/>
                          <a:cs typeface="B Nazanin"/>
                        </a:rPr>
                        <a:t>1</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3">
                  <a:txBody>
                    <a:bodyPr/>
                    <a:lstStyle/>
                    <a:p>
                      <a:pPr marL="0" marR="0" algn="r" rtl="1">
                        <a:lnSpc>
                          <a:spcPct val="115000"/>
                        </a:lnSpc>
                        <a:spcBef>
                          <a:spcPts val="0"/>
                        </a:spcBef>
                        <a:spcAft>
                          <a:spcPts val="0"/>
                        </a:spcAft>
                      </a:pPr>
                      <a:r>
                        <a:rPr lang="fa-IR" sz="1400" b="1" dirty="0">
                          <a:latin typeface="Times New Roman"/>
                          <a:ea typeface="Times New Roman"/>
                          <a:cs typeface="B Nazanin"/>
                        </a:rPr>
                        <a:t>پایش مصرف آب                                                                               </a:t>
                      </a:r>
                      <a:r>
                        <a:rPr lang="fa-IR" sz="1400" b="1" dirty="0" smtClean="0">
                          <a:latin typeface="Times New Roman"/>
                          <a:ea typeface="Times New Roman"/>
                          <a:cs typeface="B Nazanin"/>
                        </a:rPr>
                        <a:t>     </a:t>
                      </a:r>
                      <a:r>
                        <a:rPr lang="fa-IR" sz="1400" b="1" dirty="0">
                          <a:latin typeface="Times New Roman"/>
                          <a:ea typeface="Times New Roman"/>
                          <a:cs typeface="B Nazanin"/>
                        </a:rPr>
                        <a:t>5</a:t>
                      </a:r>
                      <a:endParaRPr lang="en-US" sz="14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US"/>
                    </a:p>
                  </a:txBody>
                  <a:tcPr/>
                </a:tc>
                <a:tc hMerge="1">
                  <a:txBody>
                    <a:bodyPr/>
                    <a:lstStyle/>
                    <a:p>
                      <a:endParaRPr lang="en-US"/>
                    </a:p>
                  </a:txBody>
                  <a:tcPr/>
                </a:tc>
              </a:tr>
              <a:tr h="422901">
                <a:tc>
                  <a:txBody>
                    <a:bodyPr/>
                    <a:lstStyle/>
                    <a:p>
                      <a:pPr marL="0" marR="0" algn="ctr" rtl="1">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tabLst>
                          <a:tab pos="245110" algn="l"/>
                        </a:tabLst>
                      </a:pPr>
                      <a:r>
                        <a:rPr lang="fa-IR" sz="1400" b="1">
                          <a:latin typeface="Times New Roman"/>
                          <a:ea typeface="Times New Roman"/>
                          <a:cs typeface="B Nazanin"/>
                        </a:rPr>
                        <a:t>بررسی کنتور آب، حداقل ماهی یک‏بار</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endParaRPr lang="fa-IR" sz="1400" b="1">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r>
                        <a:rPr lang="fa-IR" sz="1400" b="1" dirty="0">
                          <a:latin typeface="Times New Roman"/>
                          <a:ea typeface="Times New Roman"/>
                          <a:cs typeface="B Nazanin"/>
                        </a:rPr>
                        <a:t>چک لیست سابقه حداقل 3 ماهه</a:t>
                      </a:r>
                      <a:endParaRPr lang="en-US" sz="14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901">
                <a:tc>
                  <a:txBody>
                    <a:bodyPr/>
                    <a:lstStyle/>
                    <a:p>
                      <a:pPr marL="0" marR="0" algn="ctr" rtl="1">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tabLst>
                          <a:tab pos="245110" algn="l"/>
                        </a:tabLst>
                      </a:pPr>
                      <a:r>
                        <a:rPr lang="fa-IR" sz="1400" b="1" dirty="0">
                          <a:latin typeface="Times New Roman"/>
                          <a:ea typeface="Times New Roman"/>
                          <a:cs typeface="B Nazanin"/>
                        </a:rPr>
                        <a:t>نصب کنتور در هر واحد برای پایش میزان مصرف آب</a:t>
                      </a:r>
                      <a:endParaRPr lang="en-US" sz="14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endParaRPr lang="fa-IR" sz="1400" b="1">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r>
                        <a:rPr lang="fa-IR" sz="1400" b="1">
                          <a:latin typeface="Times New Roman"/>
                          <a:ea typeface="Times New Roman"/>
                          <a:cs typeface="B Nazanin"/>
                        </a:rPr>
                        <a:t>مشاهده</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901">
                <a:tc>
                  <a:txBody>
                    <a:bodyPr/>
                    <a:lstStyle/>
                    <a:p>
                      <a:pPr marL="0" marR="0" algn="ctr" rtl="1">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tabLst>
                          <a:tab pos="245110" algn="l"/>
                        </a:tabLst>
                      </a:pPr>
                      <a:r>
                        <a:rPr lang="fa-IR" sz="1400" b="1">
                          <a:latin typeface="Times New Roman"/>
                          <a:ea typeface="Times New Roman"/>
                          <a:cs typeface="B Nazanin"/>
                        </a:rPr>
                        <a:t>محاسبة هزینه‏های مصرف آب برای واحدهای سازمان</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endParaRPr lang="fa-IR" sz="1400" b="1">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r>
                        <a:rPr lang="fa-IR" sz="1400" b="1">
                          <a:latin typeface="Times New Roman"/>
                          <a:ea typeface="Times New Roman"/>
                          <a:cs typeface="B Nazanin"/>
                        </a:rPr>
                        <a:t>مستندات</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901">
                <a:tc>
                  <a:txBody>
                    <a:bodyPr/>
                    <a:lstStyle/>
                    <a:p>
                      <a:pPr marL="0" marR="0" algn="ctr" rtl="1">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tabLst>
                          <a:tab pos="245110" algn="l"/>
                        </a:tabLst>
                      </a:pPr>
                      <a:r>
                        <a:rPr lang="fa-IR" sz="1400" b="1">
                          <a:latin typeface="Times New Roman"/>
                          <a:ea typeface="Times New Roman"/>
                          <a:cs typeface="B Nazanin"/>
                        </a:rPr>
                        <a:t>شناسایی فعالیت‏هایی که مصرف آب بالایی دارند. </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endParaRPr lang="fa-IR" sz="1400" b="1">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r>
                        <a:rPr lang="fa-IR" sz="1400" b="1">
                          <a:latin typeface="Times New Roman"/>
                          <a:ea typeface="Times New Roman"/>
                          <a:cs typeface="B Nazanin"/>
                        </a:rPr>
                        <a:t>لیست تاییده شده</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901">
                <a:tc>
                  <a:txBody>
                    <a:bodyPr/>
                    <a:lstStyle/>
                    <a:p>
                      <a:pPr marL="0" marR="0" algn="ctr" rtl="1">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tabLst>
                          <a:tab pos="245110" algn="l"/>
                        </a:tabLst>
                      </a:pPr>
                      <a:r>
                        <a:rPr lang="fa-IR" sz="1400" b="1">
                          <a:latin typeface="Times New Roman"/>
                          <a:ea typeface="Times New Roman"/>
                          <a:cs typeface="B Nazanin"/>
                        </a:rPr>
                        <a:t>مشخص کردن مکان‏هایی که مصرف آب بالایی دارند. </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endParaRPr lang="fa-IR" sz="1400" b="1">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r>
                        <a:rPr lang="fa-IR" sz="1400" b="1">
                          <a:latin typeface="Times New Roman"/>
                          <a:ea typeface="Times New Roman"/>
                          <a:cs typeface="B Nazanin"/>
                        </a:rPr>
                        <a:t>لیست تایید شده بصورت فنی/نقشه</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901">
                <a:tc gridSpan="2">
                  <a:txBody>
                    <a:bodyPr/>
                    <a:lstStyle/>
                    <a:p>
                      <a:pPr marL="0" marR="0" algn="l" rtl="1">
                        <a:lnSpc>
                          <a:spcPct val="115000"/>
                        </a:lnSpc>
                        <a:spcBef>
                          <a:spcPts val="0"/>
                        </a:spcBef>
                        <a:spcAft>
                          <a:spcPts val="0"/>
                        </a:spcAft>
                        <a:tabLst>
                          <a:tab pos="245110" algn="l"/>
                        </a:tabLst>
                      </a:pPr>
                      <a:r>
                        <a:rPr lang="fa-IR" sz="1400" b="1">
                          <a:latin typeface="Times New Roman"/>
                          <a:ea typeface="Times New Roman"/>
                          <a:cs typeface="B Nazanin"/>
                        </a:rPr>
                        <a:t>جمع امتیاز</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228600" marR="0" algn="r" rtl="1">
                        <a:lnSpc>
                          <a:spcPct val="115000"/>
                        </a:lnSpc>
                        <a:spcBef>
                          <a:spcPts val="0"/>
                        </a:spcBef>
                        <a:spcAft>
                          <a:spcPts val="0"/>
                        </a:spcAft>
                        <a:tabLst>
                          <a:tab pos="245110" algn="l"/>
                        </a:tabLst>
                      </a:pPr>
                      <a:endParaRPr lang="fa-IR" sz="1400" b="1" dirty="0">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latin typeface="Arial" pitchFamily="34" charset="0"/>
                <a:ea typeface="Times New Roman" pitchFamily="18" charset="0"/>
              </a:rPr>
              <a:t>چک‏لیست آب</a:t>
            </a:r>
            <a:endParaRPr lang="en-US" dirty="0"/>
          </a:p>
        </p:txBody>
      </p:sp>
      <p:graphicFrame>
        <p:nvGraphicFramePr>
          <p:cNvPr id="4" name="Content Placeholder 3"/>
          <p:cNvGraphicFramePr>
            <a:graphicFrameLocks noGrp="1"/>
          </p:cNvGraphicFramePr>
          <p:nvPr>
            <p:ph idx="1"/>
          </p:nvPr>
        </p:nvGraphicFramePr>
        <p:xfrm>
          <a:off x="457200" y="1676399"/>
          <a:ext cx="8229600" cy="4800600"/>
        </p:xfrm>
        <a:graphic>
          <a:graphicData uri="http://schemas.openxmlformats.org/drawingml/2006/table">
            <a:tbl>
              <a:tblPr rtl="1"/>
              <a:tblGrid>
                <a:gridCol w="622158"/>
                <a:gridCol w="4197096"/>
                <a:gridCol w="469088"/>
                <a:gridCol w="2941258"/>
              </a:tblGrid>
              <a:tr h="480060">
                <a:tc>
                  <a:txBody>
                    <a:bodyPr/>
                    <a:lstStyle/>
                    <a:p>
                      <a:pPr marL="228600" marR="0" algn="ctr" rtl="1">
                        <a:lnSpc>
                          <a:spcPct val="115000"/>
                        </a:lnSpc>
                        <a:spcBef>
                          <a:spcPts val="0"/>
                        </a:spcBef>
                        <a:spcAft>
                          <a:spcPts val="0"/>
                        </a:spcAft>
                      </a:pPr>
                      <a:r>
                        <a:rPr lang="fa-IR" sz="1400" b="1">
                          <a:latin typeface="Times New Roman"/>
                          <a:ea typeface="Times New Roman"/>
                          <a:cs typeface="B Nazanin"/>
                        </a:rPr>
                        <a:t>2</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3">
                  <a:txBody>
                    <a:bodyPr/>
                    <a:lstStyle/>
                    <a:p>
                      <a:pPr marL="0" marR="0" algn="r" rtl="1">
                        <a:lnSpc>
                          <a:spcPct val="115000"/>
                        </a:lnSpc>
                        <a:spcBef>
                          <a:spcPts val="0"/>
                        </a:spcBef>
                        <a:spcAft>
                          <a:spcPts val="0"/>
                        </a:spcAft>
                      </a:pPr>
                      <a:r>
                        <a:rPr lang="fa-IR" sz="1400" b="1" dirty="0">
                          <a:latin typeface="Times New Roman"/>
                          <a:ea typeface="Times New Roman"/>
                          <a:cs typeface="B Nazanin"/>
                        </a:rPr>
                        <a:t>جلوگیری از اتلاف آب                                                                             </a:t>
                      </a:r>
                      <a:r>
                        <a:rPr lang="fa-IR" sz="1400" b="1" dirty="0" smtClean="0">
                          <a:latin typeface="Times New Roman"/>
                          <a:ea typeface="Times New Roman"/>
                          <a:cs typeface="B Nazanin"/>
                        </a:rPr>
                        <a:t>   </a:t>
                      </a:r>
                      <a:r>
                        <a:rPr lang="fa-IR" sz="1400" b="1" dirty="0">
                          <a:latin typeface="Times New Roman"/>
                          <a:ea typeface="Times New Roman"/>
                          <a:cs typeface="B Nazanin"/>
                        </a:rPr>
                        <a:t>5</a:t>
                      </a:r>
                      <a:endParaRPr lang="en-US" sz="14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US"/>
                    </a:p>
                  </a:txBody>
                  <a:tcPr/>
                </a:tc>
                <a:tc hMerge="1">
                  <a:txBody>
                    <a:bodyPr/>
                    <a:lstStyle/>
                    <a:p>
                      <a:endParaRPr lang="en-US"/>
                    </a:p>
                  </a:txBody>
                  <a:tcPr/>
                </a:tc>
              </a:tr>
              <a:tr h="1440180">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609600" algn="l"/>
                        </a:tabLst>
                      </a:pPr>
                      <a:r>
                        <a:rPr lang="fa-IR" sz="1400" b="1">
                          <a:latin typeface="Times New Roman"/>
                          <a:ea typeface="Times New Roman"/>
                          <a:cs typeface="B Nazanin"/>
                        </a:rPr>
                        <a:t>نصب دستگاه ذخیره آب در مکان مناسب (تنظیم کننده جریان، سنسورهای جریان آب، فلکه های بسته شدن خودکار، توالتهایی با حجم سیفون کم و ...) </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endParaRPr lang="fa-IR" sz="1400" b="1">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r>
                        <a:rPr lang="fa-IR" sz="1400" b="1">
                          <a:latin typeface="Times New Roman"/>
                          <a:ea typeface="Times New Roman"/>
                          <a:cs typeface="B Nazanin"/>
                        </a:rPr>
                        <a:t>برنامه</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060">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609600" algn="l"/>
                        </a:tabLst>
                      </a:pPr>
                      <a:r>
                        <a:rPr lang="fa-IR" sz="1400" b="1" dirty="0">
                          <a:latin typeface="Times New Roman"/>
                          <a:ea typeface="Times New Roman"/>
                          <a:cs typeface="B Nazanin"/>
                        </a:rPr>
                        <a:t>اجتناب از بازگذاشتن شیرآب در مواقع ضروری (تاکید و آموزش)</a:t>
                      </a:r>
                      <a:endParaRPr lang="en-US" sz="14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endParaRPr lang="fa-IR" sz="1400" b="1">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r>
                        <a:rPr lang="fa-IR" sz="1400" b="1">
                          <a:latin typeface="Times New Roman"/>
                          <a:ea typeface="Times New Roman"/>
                          <a:cs typeface="B Nazanin"/>
                        </a:rPr>
                        <a:t>مشاهده/مدرک</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060">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609600" algn="l"/>
                        </a:tabLst>
                      </a:pPr>
                      <a:r>
                        <a:rPr lang="fa-IR" sz="1400" b="1">
                          <a:latin typeface="Times New Roman"/>
                          <a:ea typeface="Times New Roman"/>
                          <a:cs typeface="B Nazanin"/>
                        </a:rPr>
                        <a:t>اجتناب از شستشو با فشار زیاد و شلنگ</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endParaRPr lang="fa-IR" sz="1400" b="1">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r>
                        <a:rPr lang="fa-IR" sz="1400" b="1">
                          <a:latin typeface="Times New Roman"/>
                          <a:ea typeface="Times New Roman"/>
                          <a:cs typeface="B Nazanin"/>
                        </a:rPr>
                        <a:t>مصاحبه</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060">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609600" algn="l"/>
                        </a:tabLst>
                      </a:pPr>
                      <a:r>
                        <a:rPr lang="fa-IR" sz="1400" b="1">
                          <a:latin typeface="Times New Roman"/>
                          <a:ea typeface="Times New Roman"/>
                          <a:cs typeface="B Nazanin"/>
                        </a:rPr>
                        <a:t>بررسی مرتب تجهیزات لوله‏کشی جهت جلوگیری از نشتی</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endParaRPr lang="fa-IR" sz="1400" b="1">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r>
                        <a:rPr lang="fa-IR" sz="1400" b="1">
                          <a:latin typeface="Times New Roman"/>
                          <a:ea typeface="Times New Roman"/>
                          <a:cs typeface="B Nazanin"/>
                        </a:rPr>
                        <a:t>چک لیست/سابقه</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0120">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609600" algn="l"/>
                        </a:tabLst>
                      </a:pPr>
                      <a:r>
                        <a:rPr lang="fa-IR" sz="1400" b="1">
                          <a:latin typeface="Times New Roman"/>
                          <a:ea typeface="Times New Roman"/>
                          <a:cs typeface="B Nazanin"/>
                        </a:rPr>
                        <a:t>برنامة منظم تعویض واشرهای معیوب و تعمیر لوله‏های آب آسیب‏دیده</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endParaRPr lang="fa-IR" sz="1400" b="1">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r>
                        <a:rPr lang="fa-IR" sz="1400" b="1">
                          <a:latin typeface="Times New Roman"/>
                          <a:ea typeface="Times New Roman"/>
                          <a:cs typeface="B Nazanin"/>
                        </a:rPr>
                        <a:t>برنامه و چک لیست</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060">
                <a:tc gridSpan="2">
                  <a:txBody>
                    <a:bodyPr/>
                    <a:lstStyle/>
                    <a:p>
                      <a:pPr marL="0" marR="0" algn="l" rtl="1">
                        <a:lnSpc>
                          <a:spcPct val="115000"/>
                        </a:lnSpc>
                        <a:spcBef>
                          <a:spcPts val="0"/>
                        </a:spcBef>
                        <a:spcAft>
                          <a:spcPts val="0"/>
                        </a:spcAft>
                        <a:tabLst>
                          <a:tab pos="609600" algn="l"/>
                        </a:tabLst>
                      </a:pPr>
                      <a:r>
                        <a:rPr lang="fa-IR" sz="1400" b="1">
                          <a:latin typeface="Times New Roman"/>
                          <a:ea typeface="Times New Roman"/>
                          <a:cs typeface="B Nazanin"/>
                        </a:rPr>
                        <a:t>جمع امتیاز</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228600" marR="0" algn="r" rtl="1">
                        <a:lnSpc>
                          <a:spcPct val="115000"/>
                        </a:lnSpc>
                        <a:spcBef>
                          <a:spcPts val="0"/>
                        </a:spcBef>
                        <a:spcAft>
                          <a:spcPts val="0"/>
                        </a:spcAft>
                        <a:tabLst>
                          <a:tab pos="245110" algn="l"/>
                        </a:tabLst>
                      </a:pPr>
                      <a:endParaRPr lang="fa-IR" sz="1400" b="1" dirty="0">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latin typeface="Arial" pitchFamily="34" charset="0"/>
                <a:ea typeface="Times New Roman" pitchFamily="18" charset="0"/>
              </a:rPr>
              <a:t>چک‏لیست آب</a:t>
            </a:r>
            <a:r>
              <a:rPr lang="en-US" sz="800" dirty="0" smtClean="0">
                <a:solidFill>
                  <a:srgbClr val="FF0000"/>
                </a:solidFill>
                <a:latin typeface="Arial" pitchFamily="34" charset="0"/>
                <a:cs typeface="Arial" pitchFamily="34" charset="0"/>
              </a:rPr>
              <a:t/>
            </a:r>
            <a:br>
              <a:rPr lang="en-US" sz="800" dirty="0" smtClean="0">
                <a:solidFill>
                  <a:srgbClr val="FF0000"/>
                </a:solidFill>
                <a:latin typeface="Arial" pitchFamily="34" charset="0"/>
                <a:cs typeface="Arial" pitchFamily="34" charset="0"/>
              </a:rPr>
            </a:br>
            <a:endParaRPr lang="en-US" dirty="0"/>
          </a:p>
        </p:txBody>
      </p:sp>
      <p:graphicFrame>
        <p:nvGraphicFramePr>
          <p:cNvPr id="4" name="Content Placeholder 3"/>
          <p:cNvGraphicFramePr>
            <a:graphicFrameLocks noGrp="1"/>
          </p:cNvGraphicFramePr>
          <p:nvPr>
            <p:ph idx="1"/>
          </p:nvPr>
        </p:nvGraphicFramePr>
        <p:xfrm>
          <a:off x="457200" y="1524000"/>
          <a:ext cx="8229600" cy="4724400"/>
        </p:xfrm>
        <a:graphic>
          <a:graphicData uri="http://schemas.openxmlformats.org/drawingml/2006/table">
            <a:tbl>
              <a:tblPr rtl="1"/>
              <a:tblGrid>
                <a:gridCol w="622158"/>
                <a:gridCol w="4197096"/>
                <a:gridCol w="469087"/>
                <a:gridCol w="2941259"/>
              </a:tblGrid>
              <a:tr h="472440">
                <a:tc>
                  <a:txBody>
                    <a:bodyPr/>
                    <a:lstStyle/>
                    <a:p>
                      <a:pPr marL="228600" marR="0" algn="ctr" rtl="1">
                        <a:lnSpc>
                          <a:spcPct val="115000"/>
                        </a:lnSpc>
                        <a:spcBef>
                          <a:spcPts val="0"/>
                        </a:spcBef>
                        <a:spcAft>
                          <a:spcPts val="0"/>
                        </a:spcAft>
                      </a:pPr>
                      <a:r>
                        <a:rPr lang="fa-IR" sz="1400" b="1" dirty="0">
                          <a:latin typeface="Times New Roman"/>
                          <a:ea typeface="Times New Roman"/>
                          <a:cs typeface="B Nazanin"/>
                        </a:rPr>
                        <a:t>3</a:t>
                      </a:r>
                      <a:endParaRPr lang="en-US" sz="14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3">
                  <a:txBody>
                    <a:bodyPr/>
                    <a:lstStyle/>
                    <a:p>
                      <a:pPr marL="0" marR="0" algn="justLow" rtl="1">
                        <a:lnSpc>
                          <a:spcPct val="115000"/>
                        </a:lnSpc>
                        <a:spcBef>
                          <a:spcPts val="0"/>
                        </a:spcBef>
                        <a:spcAft>
                          <a:spcPts val="0"/>
                        </a:spcAft>
                      </a:pPr>
                      <a:r>
                        <a:rPr lang="fa-IR" sz="1400" b="1" dirty="0">
                          <a:latin typeface="Times New Roman"/>
                          <a:ea typeface="Times New Roman"/>
                          <a:cs typeface="B Nazanin"/>
                        </a:rPr>
                        <a:t>سرویس‏های بهداشتی                                                           </a:t>
                      </a:r>
                      <a:r>
                        <a:rPr lang="fa-IR" sz="1400" b="1" dirty="0" smtClean="0">
                          <a:latin typeface="Times New Roman"/>
                          <a:ea typeface="Times New Roman"/>
                          <a:cs typeface="B Nazanin"/>
                        </a:rPr>
                        <a:t>           </a:t>
                      </a:r>
                      <a:r>
                        <a:rPr lang="fa-IR" sz="1400" b="1" dirty="0">
                          <a:latin typeface="Times New Roman"/>
                          <a:ea typeface="Times New Roman"/>
                          <a:cs typeface="B Nazanin"/>
                        </a:rPr>
                        <a:t>3</a:t>
                      </a:r>
                      <a:endParaRPr lang="en-US" sz="14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US"/>
                    </a:p>
                  </a:txBody>
                  <a:tcPr/>
                </a:tc>
                <a:tc hMerge="1">
                  <a:txBody>
                    <a:bodyPr/>
                    <a:lstStyle/>
                    <a:p>
                      <a:endParaRPr lang="en-US"/>
                    </a:p>
                  </a:txBody>
                  <a:tcPr/>
                </a:tc>
              </a:tr>
              <a:tr h="1417320">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tabLst>
                          <a:tab pos="609600" algn="l"/>
                        </a:tabLst>
                      </a:pPr>
                      <a:r>
                        <a:rPr lang="fa-IR" sz="1400" b="1">
                          <a:latin typeface="Times New Roman"/>
                          <a:ea typeface="Times New Roman"/>
                          <a:cs typeface="B Nazanin"/>
                        </a:rPr>
                        <a:t>نصب تنظیم‏کنندة جریان (رگولاتور)، روی سردوش برای کاهش مصرف از 20 لیتر در دقیقه به 12 لیتر در دقیقه، (40% صرفه‏جویی آب) </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endParaRPr lang="fa-IR" sz="1400" b="1">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245110" algn="l"/>
                        </a:tabLst>
                      </a:pPr>
                      <a:r>
                        <a:rPr lang="fa-IR" sz="1400" b="1">
                          <a:latin typeface="Times New Roman"/>
                          <a:ea typeface="Times New Roman"/>
                          <a:cs typeface="B Nazanin"/>
                        </a:rPr>
                        <a:t>مشاهده</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4880">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tabLst>
                          <a:tab pos="609600" algn="l"/>
                        </a:tabLst>
                      </a:pPr>
                      <a:r>
                        <a:rPr lang="fa-IR" sz="1400" b="1">
                          <a:latin typeface="Times New Roman"/>
                          <a:ea typeface="Times New Roman"/>
                          <a:cs typeface="B Nazanin"/>
                        </a:rPr>
                        <a:t>نصب شیرهای زمان‏دار (خودکار) به طوری که اگر شیر آب از روی بی‏توجهی باز ماند، بعد از مدتی به طور خودکار بسته شود. </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endParaRPr lang="fa-IR" sz="1400" b="1">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400" b="1">
                          <a:latin typeface="Times New Roman"/>
                          <a:ea typeface="Times New Roman"/>
                          <a:cs typeface="B Nazanin"/>
                        </a:rPr>
                        <a:t>مشاهده</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7320">
                <a:tc>
                  <a:txBody>
                    <a:bodyPr/>
                    <a:lstStyle/>
                    <a:p>
                      <a:pPr marL="0" marR="0" algn="ctr" rtl="1">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tabLst>
                          <a:tab pos="609600" algn="l"/>
                        </a:tabLst>
                      </a:pPr>
                      <a:r>
                        <a:rPr lang="fa-IR" sz="1400" b="1" dirty="0">
                          <a:latin typeface="Times New Roman"/>
                          <a:ea typeface="Times New Roman"/>
                          <a:cs typeface="B Nazanin"/>
                        </a:rPr>
                        <a:t>استفاده از فلاش تانک دو زمانه یا تغییر شناور فلاش تانک تک زمانه (بیش از 30% از مصرف کل آب سازمان از این طریق می‏تواند صرفه‏جویی شود.)</a:t>
                      </a:r>
                      <a:endParaRPr lang="en-US" sz="14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endParaRPr lang="fa-IR" sz="1400" b="1">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400" b="1">
                          <a:latin typeface="Times New Roman"/>
                          <a:ea typeface="Times New Roman"/>
                          <a:cs typeface="B Nazanin"/>
                        </a:rPr>
                        <a:t>مشاهده</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440">
                <a:tc gridSpan="2">
                  <a:txBody>
                    <a:bodyPr/>
                    <a:lstStyle/>
                    <a:p>
                      <a:pPr marL="0" marR="0" algn="l" rtl="1">
                        <a:lnSpc>
                          <a:spcPct val="115000"/>
                        </a:lnSpc>
                        <a:spcBef>
                          <a:spcPts val="0"/>
                        </a:spcBef>
                        <a:spcAft>
                          <a:spcPts val="0"/>
                        </a:spcAft>
                        <a:tabLst>
                          <a:tab pos="609600" algn="l"/>
                        </a:tabLst>
                      </a:pPr>
                      <a:r>
                        <a:rPr lang="fa-IR" sz="1400" b="1">
                          <a:latin typeface="Times New Roman"/>
                          <a:ea typeface="Times New Roman"/>
                          <a:cs typeface="B Nazanin"/>
                        </a:rPr>
                        <a:t>جمع امتیاز</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228600" marR="0" algn="r" rtl="1">
                        <a:lnSpc>
                          <a:spcPct val="115000"/>
                        </a:lnSpc>
                        <a:spcBef>
                          <a:spcPts val="0"/>
                        </a:spcBef>
                        <a:spcAft>
                          <a:spcPts val="0"/>
                        </a:spcAft>
                        <a:tabLst>
                          <a:tab pos="245110" algn="l"/>
                        </a:tabLst>
                      </a:pPr>
                      <a:endParaRPr lang="fa-IR" sz="1400" b="1" dirty="0">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latin typeface="Arial" pitchFamily="34" charset="0"/>
                <a:ea typeface="Times New Roman" pitchFamily="18" charset="0"/>
              </a:rPr>
              <a:t>چک‏لیست آب</a:t>
            </a:r>
            <a:endParaRPr lang="en-US" dirty="0"/>
          </a:p>
        </p:txBody>
      </p:sp>
      <p:graphicFrame>
        <p:nvGraphicFramePr>
          <p:cNvPr id="4" name="Content Placeholder 3"/>
          <p:cNvGraphicFramePr>
            <a:graphicFrameLocks noGrp="1"/>
          </p:cNvGraphicFramePr>
          <p:nvPr>
            <p:ph idx="1"/>
          </p:nvPr>
        </p:nvGraphicFramePr>
        <p:xfrm>
          <a:off x="457200" y="1600200"/>
          <a:ext cx="8229600" cy="4876801"/>
        </p:xfrm>
        <a:graphic>
          <a:graphicData uri="http://schemas.openxmlformats.org/drawingml/2006/table">
            <a:tbl>
              <a:tblPr rtl="1"/>
              <a:tblGrid>
                <a:gridCol w="622158"/>
                <a:gridCol w="4197096"/>
                <a:gridCol w="469087"/>
                <a:gridCol w="2941259"/>
              </a:tblGrid>
              <a:tr h="541867">
                <a:tc>
                  <a:txBody>
                    <a:bodyPr/>
                    <a:lstStyle/>
                    <a:p>
                      <a:pPr marL="228600" marR="0" algn="ctr" rtl="1">
                        <a:lnSpc>
                          <a:spcPct val="115000"/>
                        </a:lnSpc>
                        <a:spcBef>
                          <a:spcPts val="0"/>
                        </a:spcBef>
                        <a:spcAft>
                          <a:spcPts val="0"/>
                        </a:spcAft>
                        <a:tabLst>
                          <a:tab pos="245110" algn="l"/>
                          <a:tab pos="457200" algn="l"/>
                        </a:tabLst>
                      </a:pPr>
                      <a:r>
                        <a:rPr lang="ar-SA" sz="1400" b="1" dirty="0">
                          <a:latin typeface="Times New Roman"/>
                          <a:ea typeface="Times New Roman"/>
                          <a:cs typeface="B Nazanin"/>
                        </a:rPr>
                        <a:t>4</a:t>
                      </a:r>
                      <a:endParaRPr lang="en-US" sz="14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3">
                  <a:txBody>
                    <a:bodyPr/>
                    <a:lstStyle/>
                    <a:p>
                      <a:pPr marL="0" marR="0" algn="justLow" rtl="1">
                        <a:lnSpc>
                          <a:spcPct val="115000"/>
                        </a:lnSpc>
                        <a:spcBef>
                          <a:spcPts val="0"/>
                        </a:spcBef>
                        <a:spcAft>
                          <a:spcPts val="0"/>
                        </a:spcAft>
                      </a:pPr>
                      <a:r>
                        <a:rPr lang="fa-IR" sz="1400" b="1" dirty="0">
                          <a:latin typeface="Times New Roman"/>
                          <a:ea typeface="Times New Roman"/>
                          <a:cs typeface="B Nazanin"/>
                        </a:rPr>
                        <a:t>آشپزخانه/ آبدارخانه          </a:t>
                      </a:r>
                      <a:r>
                        <a:rPr lang="fa-IR" sz="1400" b="1" dirty="0" smtClean="0">
                          <a:latin typeface="Times New Roman"/>
                          <a:ea typeface="Times New Roman"/>
                          <a:cs typeface="B Nazanin"/>
                        </a:rPr>
                        <a:t>                                                               </a:t>
                      </a:r>
                      <a:r>
                        <a:rPr lang="fa-IR" sz="1400" b="1" dirty="0">
                          <a:latin typeface="Times New Roman"/>
                          <a:ea typeface="Times New Roman"/>
                          <a:cs typeface="B Nazanin"/>
                        </a:rPr>
                        <a:t>5</a:t>
                      </a:r>
                      <a:endParaRPr lang="en-US" sz="14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US"/>
                    </a:p>
                  </a:txBody>
                  <a:tcPr/>
                </a:tc>
                <a:tc hMerge="1">
                  <a:txBody>
                    <a:bodyPr/>
                    <a:lstStyle/>
                    <a:p>
                      <a:endParaRPr lang="en-US"/>
                    </a:p>
                  </a:txBody>
                  <a:tcPr/>
                </a:tc>
              </a:tr>
              <a:tr h="541867">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609600" algn="l"/>
                        </a:tabLst>
                      </a:pPr>
                      <a:r>
                        <a:rPr lang="fa-IR" sz="1400" b="1">
                          <a:latin typeface="Times New Roman"/>
                          <a:ea typeface="Times New Roman"/>
                          <a:cs typeface="B Nazanin"/>
                        </a:rPr>
                        <a:t>تنظیم جریان آب مطابق با نوع شستشو</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endParaRPr lang="fa-IR" sz="1400" b="1">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245110" algn="l"/>
                        </a:tabLst>
                      </a:pPr>
                      <a:r>
                        <a:rPr lang="fa-IR" sz="1400" b="1">
                          <a:latin typeface="Times New Roman"/>
                          <a:ea typeface="Times New Roman"/>
                          <a:cs typeface="B Nazanin"/>
                        </a:rPr>
                        <a:t>مشاهده/مصاحبه</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867">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609600" algn="l"/>
                        </a:tabLst>
                      </a:pPr>
                      <a:r>
                        <a:rPr lang="fa-IR" sz="1400" b="1">
                          <a:latin typeface="Times New Roman"/>
                          <a:ea typeface="Times New Roman"/>
                          <a:cs typeface="B Nazanin"/>
                        </a:rPr>
                        <a:t>رها نکردن جریان آب شستشو یا آبکشی</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endParaRPr lang="fa-IR" sz="1400" b="1">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245110" algn="l"/>
                        </a:tabLst>
                      </a:pPr>
                      <a:r>
                        <a:rPr lang="fa-IR" sz="1400" b="1">
                          <a:latin typeface="Times New Roman"/>
                          <a:ea typeface="Times New Roman"/>
                          <a:cs typeface="B Nazanin"/>
                        </a:rPr>
                        <a:t>مصاحبه/تاکید</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3733">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609600" algn="l"/>
                        </a:tabLst>
                      </a:pPr>
                      <a:r>
                        <a:rPr lang="fa-IR" sz="1400" b="1" dirty="0">
                          <a:latin typeface="Times New Roman"/>
                          <a:ea typeface="Times New Roman"/>
                          <a:cs typeface="B Nazanin"/>
                        </a:rPr>
                        <a:t>خیساندن ظروف کثیف قبل از قراردادن آن‏ها در ظرفشویی (جهت کوتاه کردن زمان شستشو)</a:t>
                      </a:r>
                      <a:endParaRPr lang="en-US" sz="14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endParaRPr lang="fa-IR" sz="1400" b="1">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245110" algn="l"/>
                        </a:tabLst>
                      </a:pPr>
                      <a:r>
                        <a:rPr lang="fa-IR" sz="1400" b="1">
                          <a:latin typeface="Times New Roman"/>
                          <a:ea typeface="Times New Roman"/>
                          <a:cs typeface="B Nazanin"/>
                        </a:rPr>
                        <a:t>مشاهده/مصاحبه</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3733">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10" marR="0" algn="r" rtl="1">
                        <a:lnSpc>
                          <a:spcPct val="115000"/>
                        </a:lnSpc>
                        <a:spcBef>
                          <a:spcPts val="0"/>
                        </a:spcBef>
                        <a:spcAft>
                          <a:spcPts val="0"/>
                        </a:spcAft>
                        <a:tabLst>
                          <a:tab pos="609600" algn="l"/>
                        </a:tabLst>
                      </a:pPr>
                      <a:r>
                        <a:rPr lang="fa-IR" sz="1400" b="1">
                          <a:latin typeface="Times New Roman"/>
                          <a:ea typeface="Times New Roman"/>
                          <a:cs typeface="B Nazanin"/>
                        </a:rPr>
                        <a:t>پرکردن ظرفشویی‏ها با حداکثر ظرفیت جهت به حداقل‏رسانی دفعات شستشو</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endParaRPr lang="fa-IR" sz="1400" b="1">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400" b="1">
                          <a:latin typeface="Times New Roman"/>
                          <a:ea typeface="Times New Roman"/>
                          <a:cs typeface="B Nazanin"/>
                        </a:rPr>
                        <a:t>مشاهده/مصاحبه</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867">
                <a:tc>
                  <a:txBody>
                    <a:bodyPr/>
                    <a:lstStyle/>
                    <a:p>
                      <a:pPr marL="0" marR="0" algn="ctr" rtl="1">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10" marR="0" algn="r" rtl="1">
                        <a:lnSpc>
                          <a:spcPct val="115000"/>
                        </a:lnSpc>
                        <a:spcBef>
                          <a:spcPts val="0"/>
                        </a:spcBef>
                        <a:spcAft>
                          <a:spcPts val="0"/>
                        </a:spcAft>
                        <a:tabLst>
                          <a:tab pos="609600" algn="l"/>
                        </a:tabLst>
                      </a:pPr>
                      <a:r>
                        <a:rPr lang="fa-IR" sz="1400" b="1">
                          <a:latin typeface="Times New Roman"/>
                          <a:ea typeface="Times New Roman"/>
                          <a:cs typeface="B Nazanin"/>
                        </a:rPr>
                        <a:t>بازنکردن یخ غذا در آب و قرار دادن آن در معرض هوا</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endParaRPr lang="fa-IR" sz="1400" b="1">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400" b="1">
                          <a:latin typeface="Times New Roman"/>
                          <a:ea typeface="Times New Roman"/>
                          <a:cs typeface="B Nazanin"/>
                        </a:rPr>
                        <a:t>مشاهده/مصاحبه</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867">
                <a:tc gridSpan="2">
                  <a:txBody>
                    <a:bodyPr/>
                    <a:lstStyle/>
                    <a:p>
                      <a:pPr marL="16510" marR="0" algn="l" rtl="1">
                        <a:lnSpc>
                          <a:spcPct val="115000"/>
                        </a:lnSpc>
                        <a:spcBef>
                          <a:spcPts val="0"/>
                        </a:spcBef>
                        <a:spcAft>
                          <a:spcPts val="0"/>
                        </a:spcAft>
                        <a:tabLst>
                          <a:tab pos="609600" algn="l"/>
                        </a:tabLst>
                      </a:pPr>
                      <a:r>
                        <a:rPr lang="fa-IR" sz="1400" b="1">
                          <a:latin typeface="Times New Roman"/>
                          <a:ea typeface="Times New Roman"/>
                          <a:cs typeface="B Nazanin"/>
                        </a:rPr>
                        <a:t>جمع امتیاز</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228600" marR="0" algn="r" rtl="1">
                        <a:lnSpc>
                          <a:spcPct val="115000"/>
                        </a:lnSpc>
                        <a:spcBef>
                          <a:spcPts val="0"/>
                        </a:spcBef>
                        <a:spcAft>
                          <a:spcPts val="0"/>
                        </a:spcAft>
                        <a:tabLst>
                          <a:tab pos="245110" algn="l"/>
                        </a:tabLst>
                      </a:pPr>
                      <a:endParaRPr lang="fa-IR" sz="1400" b="1" dirty="0">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latin typeface="Arial" pitchFamily="34" charset="0"/>
                <a:ea typeface="Times New Roman" pitchFamily="18" charset="0"/>
              </a:rPr>
              <a:t>چک‏لیست آب</a:t>
            </a:r>
            <a:endParaRPr lang="en-US" dirty="0"/>
          </a:p>
        </p:txBody>
      </p:sp>
      <p:graphicFrame>
        <p:nvGraphicFramePr>
          <p:cNvPr id="6" name="Content Placeholder 5"/>
          <p:cNvGraphicFramePr>
            <a:graphicFrameLocks noGrp="1"/>
          </p:cNvGraphicFramePr>
          <p:nvPr>
            <p:ph idx="1"/>
          </p:nvPr>
        </p:nvGraphicFramePr>
        <p:xfrm>
          <a:off x="457200" y="1447800"/>
          <a:ext cx="8229600" cy="3429000"/>
        </p:xfrm>
        <a:graphic>
          <a:graphicData uri="http://schemas.openxmlformats.org/drawingml/2006/table">
            <a:tbl>
              <a:tblPr rtl="1"/>
              <a:tblGrid>
                <a:gridCol w="622158"/>
                <a:gridCol w="4197096"/>
                <a:gridCol w="469087"/>
                <a:gridCol w="2941259"/>
              </a:tblGrid>
              <a:tr h="342900">
                <a:tc>
                  <a:txBody>
                    <a:bodyPr/>
                    <a:lstStyle/>
                    <a:p>
                      <a:pPr marL="228600" marR="0" algn="ctr" rtl="1">
                        <a:lnSpc>
                          <a:spcPct val="115000"/>
                        </a:lnSpc>
                        <a:spcBef>
                          <a:spcPts val="0"/>
                        </a:spcBef>
                        <a:spcAft>
                          <a:spcPts val="0"/>
                        </a:spcAft>
                      </a:pPr>
                      <a:r>
                        <a:rPr lang="fa-IR" sz="1400" b="1" dirty="0">
                          <a:latin typeface="Times New Roman"/>
                          <a:ea typeface="Times New Roman"/>
                          <a:cs typeface="B Nazanin"/>
                        </a:rPr>
                        <a:t>5</a:t>
                      </a:r>
                      <a:endParaRPr lang="en-US" sz="14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3">
                  <a:txBody>
                    <a:bodyPr/>
                    <a:lstStyle/>
                    <a:p>
                      <a:pPr marL="0" marR="0" algn="justLow" rtl="1">
                        <a:lnSpc>
                          <a:spcPct val="115000"/>
                        </a:lnSpc>
                        <a:spcBef>
                          <a:spcPts val="0"/>
                        </a:spcBef>
                        <a:spcAft>
                          <a:spcPts val="0"/>
                        </a:spcAft>
                      </a:pPr>
                      <a:r>
                        <a:rPr lang="fa-IR" sz="1400" b="1" dirty="0">
                          <a:latin typeface="Times New Roman"/>
                          <a:ea typeface="Times New Roman"/>
                          <a:cs typeface="B Nazanin"/>
                        </a:rPr>
                        <a:t>باغچه / فضای سبز                                                                                      </a:t>
                      </a:r>
                      <a:r>
                        <a:rPr lang="fa-IR" sz="1400" b="1" dirty="0" smtClean="0">
                          <a:latin typeface="Times New Roman"/>
                          <a:ea typeface="Times New Roman"/>
                          <a:cs typeface="B Nazanin"/>
                        </a:rPr>
                        <a:t>                    </a:t>
                      </a:r>
                      <a:r>
                        <a:rPr lang="fa-IR" sz="1400" b="1" dirty="0">
                          <a:latin typeface="Times New Roman"/>
                          <a:ea typeface="Times New Roman"/>
                          <a:cs typeface="B Nazanin"/>
                        </a:rPr>
                        <a:t>10</a:t>
                      </a:r>
                      <a:endParaRPr lang="en-US" sz="14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US"/>
                    </a:p>
                  </a:txBody>
                  <a:tcPr/>
                </a:tc>
                <a:tc hMerge="1">
                  <a:txBody>
                    <a:bodyPr/>
                    <a:lstStyle/>
                    <a:p>
                      <a:endParaRPr lang="en-US"/>
                    </a:p>
                  </a:txBody>
                  <a:tcPr/>
                </a:tc>
              </a:tr>
              <a:tr h="342900">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609600" algn="l"/>
                        </a:tabLst>
                      </a:pPr>
                      <a:r>
                        <a:rPr lang="fa-IR" sz="1400" b="1">
                          <a:latin typeface="Times New Roman"/>
                          <a:ea typeface="Times New Roman"/>
                          <a:cs typeface="B Nazanin"/>
                        </a:rPr>
                        <a:t>انتخاب گیاهانی که با اقلیم و بارندگی منطقه سازگار است. </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endParaRPr lang="fa-IR" sz="1400" b="1">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245110" algn="l"/>
                        </a:tabLst>
                      </a:pPr>
                      <a:r>
                        <a:rPr lang="fa-IR" sz="1400" b="1">
                          <a:latin typeface="Times New Roman"/>
                          <a:ea typeface="Times New Roman"/>
                          <a:cs typeface="B Nazanin"/>
                        </a:rPr>
                        <a:t>مشاهده</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900">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609600" algn="l"/>
                        </a:tabLst>
                      </a:pPr>
                      <a:r>
                        <a:rPr lang="fa-IR" sz="1400" b="1">
                          <a:latin typeface="Times New Roman"/>
                          <a:ea typeface="Times New Roman"/>
                          <a:cs typeface="B Nazanin"/>
                        </a:rPr>
                        <a:t>پرهیز از ایجاد باغچه‏هایی که به سرعت خشک می‏شود. </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endParaRPr lang="fa-IR" sz="1400" b="1">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245110" algn="l"/>
                        </a:tabLst>
                      </a:pPr>
                      <a:r>
                        <a:rPr lang="fa-IR" sz="1400" b="1">
                          <a:latin typeface="Times New Roman"/>
                          <a:ea typeface="Times New Roman"/>
                          <a:cs typeface="B Nazanin"/>
                        </a:rPr>
                        <a:t>مشاهده</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609600" algn="l"/>
                        </a:tabLst>
                      </a:pPr>
                      <a:r>
                        <a:rPr lang="fa-IR" sz="1400" b="1">
                          <a:latin typeface="Times New Roman"/>
                          <a:ea typeface="Times New Roman"/>
                          <a:cs typeface="B Nazanin"/>
                        </a:rPr>
                        <a:t>آبیاری در صبح زود یا دیرهنگام شب، برای محدود کردن تبخیر و جلوگیری از سوختن گیاهان</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endParaRPr lang="fa-IR" sz="1400" b="1">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245110" algn="l"/>
                        </a:tabLst>
                      </a:pPr>
                      <a:r>
                        <a:rPr lang="fa-IR" sz="1400" b="1">
                          <a:latin typeface="Times New Roman"/>
                          <a:ea typeface="Times New Roman"/>
                          <a:cs typeface="B Nazanin"/>
                        </a:rPr>
                        <a:t>برنامه و چک لیست/مشاهده</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609600" algn="l"/>
                        </a:tabLst>
                      </a:pPr>
                      <a:r>
                        <a:rPr lang="fa-IR" sz="1400" b="1">
                          <a:latin typeface="Times New Roman"/>
                          <a:ea typeface="Times New Roman"/>
                          <a:cs typeface="B Nazanin"/>
                        </a:rPr>
                        <a:t>نصب سیستم خودکار آب‏پاشی و جانمایی تجهیزات (آب‏پاش ریز، آبیاری قطره‏ای ریشه‏ها، و ...)</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endParaRPr lang="fa-IR" sz="1400" b="1">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245110" algn="l"/>
                        </a:tabLst>
                      </a:pPr>
                      <a:r>
                        <a:rPr lang="fa-IR" sz="1400" b="1">
                          <a:latin typeface="Times New Roman"/>
                          <a:ea typeface="Times New Roman"/>
                          <a:cs typeface="B Nazanin"/>
                        </a:rPr>
                        <a:t>مشاهده</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900">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609600" algn="l"/>
                        </a:tabLst>
                      </a:pPr>
                      <a:r>
                        <a:rPr lang="fa-IR" sz="1400" b="1">
                          <a:latin typeface="Times New Roman"/>
                          <a:ea typeface="Times New Roman"/>
                          <a:cs typeface="B Nazanin"/>
                        </a:rPr>
                        <a:t>تعبیة شیب جهت نفوذ آب به خاک بدون فرسایش آن </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endParaRPr lang="fa-IR" sz="1400" b="1">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245110" algn="l"/>
                        </a:tabLst>
                      </a:pPr>
                      <a:r>
                        <a:rPr lang="fa-IR" sz="1400" b="1">
                          <a:latin typeface="Times New Roman"/>
                          <a:ea typeface="Times New Roman"/>
                          <a:cs typeface="B Nazanin"/>
                        </a:rPr>
                        <a:t>مشاهده</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tabLst>
                          <a:tab pos="609600" algn="l"/>
                        </a:tabLst>
                      </a:pPr>
                      <a:r>
                        <a:rPr lang="fa-IR" sz="1400" b="1" dirty="0">
                          <a:latin typeface="Times New Roman"/>
                          <a:ea typeface="Times New Roman"/>
                          <a:cs typeface="B Nazanin"/>
                        </a:rPr>
                        <a:t>استفادة مجدد از آبی که در آشپزخانه برای شستشوی میوه‏ها و سبزیجات استفاده شده است برای آبیاری {سیستم حلقه بسته}</a:t>
                      </a:r>
                      <a:endParaRPr lang="en-US" sz="14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endParaRPr lang="fa-IR" sz="1400" b="1">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245110" algn="l"/>
                        </a:tabLst>
                      </a:pPr>
                      <a:r>
                        <a:rPr lang="fa-IR" sz="1400" b="1" dirty="0">
                          <a:latin typeface="Times New Roman"/>
                          <a:ea typeface="Times New Roman"/>
                          <a:cs typeface="B Nazanin"/>
                        </a:rPr>
                        <a:t>مشاهده/برنامه </a:t>
                      </a:r>
                      <a:endParaRPr lang="en-US" sz="14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457200" y="4876800"/>
          <a:ext cx="8229600" cy="1371600"/>
        </p:xfrm>
        <a:graphic>
          <a:graphicData uri="http://schemas.openxmlformats.org/drawingml/2006/table">
            <a:tbl>
              <a:tblPr rtl="1"/>
              <a:tblGrid>
                <a:gridCol w="622158"/>
                <a:gridCol w="4197095"/>
                <a:gridCol w="319309"/>
                <a:gridCol w="162560"/>
                <a:gridCol w="2928478"/>
              </a:tblGrid>
              <a:tr h="342900">
                <a:tc>
                  <a:txBody>
                    <a:bodyPr/>
                    <a:lstStyle/>
                    <a:p>
                      <a:pPr marL="0" marR="0" algn="ctr" rtl="1">
                        <a:lnSpc>
                          <a:spcPct val="115000"/>
                        </a:lnSpc>
                        <a:spcBef>
                          <a:spcPts val="0"/>
                        </a:spcBef>
                        <a:spcAft>
                          <a:spcPts val="0"/>
                        </a:spcAft>
                        <a:tabLst>
                          <a:tab pos="245110" algn="l"/>
                        </a:tabLst>
                      </a:pPr>
                      <a:r>
                        <a:rPr lang="en-US" sz="1400" b="1" dirty="0">
                          <a:latin typeface="Times New Roman"/>
                          <a:ea typeface="Times New Roman"/>
                          <a:cs typeface="B Nazanin"/>
                          <a:sym typeface="Wingdings"/>
                        </a:rPr>
                        <a:t></a:t>
                      </a:r>
                      <a:endParaRPr lang="en-US" sz="14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609600" algn="l"/>
                        </a:tabLst>
                      </a:pPr>
                      <a:r>
                        <a:rPr lang="fa-IR" sz="1400" b="1">
                          <a:latin typeface="Times New Roman"/>
                          <a:ea typeface="Times New Roman"/>
                          <a:cs typeface="B Nazanin"/>
                        </a:rPr>
                        <a:t>جمع‏آوری آب باران برای آبیاری</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245110" algn="l"/>
                        </a:tabLst>
                      </a:pPr>
                      <a:r>
                        <a:rPr lang="fa-IR" sz="1400" b="1">
                          <a:latin typeface="Times New Roman"/>
                          <a:ea typeface="Times New Roman"/>
                          <a:cs typeface="B Nazanin"/>
                        </a:rPr>
                        <a:t>2</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endParaRPr lang="fa-IR" sz="1400" b="1">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400" b="1">
                          <a:latin typeface="Times New Roman"/>
                          <a:ea typeface="Times New Roman"/>
                          <a:cs typeface="B Nazanin"/>
                        </a:rPr>
                        <a:t>مشاهده/برنامه </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lstStyle/>
                    <a:p>
                      <a:pPr marL="0" marR="0" algn="ctr" rtl="1">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609600" algn="l"/>
                        </a:tabLst>
                      </a:pPr>
                      <a:r>
                        <a:rPr lang="fa-IR" sz="1400" b="1" dirty="0">
                          <a:latin typeface="Times New Roman"/>
                          <a:ea typeface="Times New Roman"/>
                          <a:cs typeface="B Nazanin"/>
                        </a:rPr>
                        <a:t>نصب سیستم حلقه بسته </a:t>
                      </a:r>
                      <a:r>
                        <a:rPr lang="fa-IR" sz="1400" b="1" dirty="0">
                          <a:latin typeface="Calibri"/>
                          <a:ea typeface="Times New Roman"/>
                          <a:cs typeface="B Nazanin"/>
                        </a:rPr>
                        <a:t>(</a:t>
                      </a:r>
                      <a:r>
                        <a:rPr lang="en-US" sz="1400" b="1" dirty="0">
                          <a:latin typeface="Calibri"/>
                          <a:ea typeface="Times New Roman"/>
                          <a:cs typeface="B Nazanin"/>
                        </a:rPr>
                        <a:t>closed loops</a:t>
                      </a:r>
                      <a:r>
                        <a:rPr lang="fa-IR" sz="1400" b="1" dirty="0">
                          <a:latin typeface="Calibri"/>
                          <a:ea typeface="Times New Roman"/>
                          <a:cs typeface="B Nazanin"/>
                        </a:rPr>
                        <a:t>)</a:t>
                      </a:r>
                      <a:r>
                        <a:rPr lang="fa-IR" sz="1400" b="1" dirty="0">
                          <a:latin typeface="Times New Roman"/>
                          <a:ea typeface="Times New Roman"/>
                          <a:cs typeface="B Nazanin"/>
                        </a:rPr>
                        <a:t> برای بازیابی و استفادة مجدد از آب</a:t>
                      </a:r>
                      <a:endParaRPr lang="en-US" sz="14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245110" algn="l"/>
                        </a:tabLst>
                      </a:pPr>
                      <a:r>
                        <a:rPr lang="fa-IR" sz="1400" b="1">
                          <a:latin typeface="Times New Roman"/>
                          <a:ea typeface="Times New Roman"/>
                          <a:cs typeface="B Nazanin"/>
                        </a:rPr>
                        <a:t>2</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endParaRPr lang="fa-IR" sz="1400" b="1">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400" b="1">
                          <a:latin typeface="Times New Roman"/>
                          <a:ea typeface="Times New Roman"/>
                          <a:cs typeface="B Nazanin"/>
                        </a:rPr>
                        <a:t>مشاهده/برنامه </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900">
                <a:tc gridSpan="2">
                  <a:txBody>
                    <a:bodyPr/>
                    <a:lstStyle/>
                    <a:p>
                      <a:pPr marL="0" marR="0" algn="l" rtl="1">
                        <a:lnSpc>
                          <a:spcPct val="115000"/>
                        </a:lnSpc>
                        <a:spcBef>
                          <a:spcPts val="0"/>
                        </a:spcBef>
                        <a:spcAft>
                          <a:spcPts val="0"/>
                        </a:spcAft>
                        <a:tabLst>
                          <a:tab pos="609600" algn="l"/>
                        </a:tabLst>
                      </a:pPr>
                      <a:r>
                        <a:rPr lang="fa-IR" sz="1400" b="1">
                          <a:latin typeface="Times New Roman"/>
                          <a:ea typeface="Times New Roman"/>
                          <a:cs typeface="B Nazanin"/>
                        </a:rPr>
                        <a:t>جمع امتیاز</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228600" marR="0" algn="r" rtl="1">
                        <a:lnSpc>
                          <a:spcPct val="115000"/>
                        </a:lnSpc>
                        <a:spcBef>
                          <a:spcPts val="0"/>
                        </a:spcBef>
                        <a:spcAft>
                          <a:spcPts val="0"/>
                        </a:spcAft>
                        <a:tabLst>
                          <a:tab pos="245110" algn="l"/>
                        </a:tabLst>
                      </a:pPr>
                      <a:endParaRPr lang="fa-IR" sz="1400" b="1" dirty="0">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3"/>
          <p:cNvPicPr>
            <a:picLocks noChangeAspect="1" noChangeArrowheads="1"/>
          </p:cNvPicPr>
          <p:nvPr/>
        </p:nvPicPr>
        <p:blipFill>
          <a:blip r:embed="rId3" cstate="print"/>
          <a:srcRect/>
          <a:stretch>
            <a:fillRect/>
          </a:stretch>
        </p:blipFill>
        <p:spPr bwMode="auto">
          <a:xfrm>
            <a:off x="685800" y="533400"/>
            <a:ext cx="7848600" cy="5682490"/>
          </a:xfrm>
          <a:prstGeom prst="rect">
            <a:avLst/>
          </a:prstGeom>
          <a:noFill/>
        </p:spPr>
      </p:pic>
      <p:sp>
        <p:nvSpPr>
          <p:cNvPr id="7172" name="Rectangle 4"/>
          <p:cNvSpPr>
            <a:spLocks noChangeArrowheads="1"/>
          </p:cNvSpPr>
          <p:nvPr/>
        </p:nvSpPr>
        <p:spPr bwMode="auto">
          <a:xfrm>
            <a:off x="4419600" y="6400800"/>
            <a:ext cx="4724400" cy="304800"/>
          </a:xfrm>
          <a:prstGeom prst="rect">
            <a:avLst/>
          </a:prstGeom>
          <a:noFill/>
          <a:ln w="9525">
            <a:noFill/>
            <a:miter lim="800000"/>
            <a:headEnd/>
            <a:tailEnd/>
          </a:ln>
          <a:effectLst/>
        </p:spPr>
        <p:txBody>
          <a:bodyPr anchor="ctr"/>
          <a:lstStyle/>
          <a:p>
            <a:pPr algn="ctr"/>
            <a:r>
              <a:rPr lang="en-US">
                <a:solidFill>
                  <a:schemeClr val="bg1"/>
                </a:solidFill>
                <a:effectLst>
                  <a:outerShdw blurRad="38100" dist="38100" dir="2700000" algn="tl">
                    <a:srgbClr val="808080"/>
                  </a:outerShdw>
                </a:effectLst>
                <a:latin typeface="Tahoma" pitchFamily="34" charset="0"/>
              </a:rPr>
              <a:t>- U.S. National Academy of Sciences </a:t>
            </a:r>
          </a:p>
        </p:txBody>
      </p:sp>
    </p:spTree>
  </p:cSld>
  <p:clrMapOvr>
    <a:masterClrMapping/>
  </p:clrMapOvr>
  <p:transition advClick="0" advTm="500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ctr">
              <a:buNone/>
            </a:pPr>
            <a:endParaRPr lang="fa-IR" sz="6600" dirty="0" smtClean="0">
              <a:solidFill>
                <a:srgbClr val="FF0000"/>
              </a:solidFill>
            </a:endParaRPr>
          </a:p>
          <a:p>
            <a:pPr algn="ctr">
              <a:buNone/>
            </a:pPr>
            <a:endParaRPr lang="fa-IR" sz="6600" dirty="0" smtClean="0">
              <a:solidFill>
                <a:srgbClr val="FF0000"/>
              </a:solidFill>
            </a:endParaRPr>
          </a:p>
          <a:p>
            <a:pPr algn="ctr">
              <a:buNone/>
            </a:pPr>
            <a:endParaRPr lang="fa-IR" sz="6600" dirty="0" smtClean="0">
              <a:solidFill>
                <a:srgbClr val="FF0000"/>
              </a:solidFill>
            </a:endParaRPr>
          </a:p>
          <a:p>
            <a:pPr algn="ctr">
              <a:buNone/>
            </a:pPr>
            <a:r>
              <a:rPr lang="fa-IR" sz="6600" dirty="0" smtClean="0">
                <a:solidFill>
                  <a:srgbClr val="FF0000"/>
                </a:solidFill>
              </a:rPr>
              <a:t>کاغذ</a:t>
            </a:r>
            <a:endParaRPr lang="en-US" sz="6600" dirty="0">
              <a:solidFill>
                <a:srgbClr val="FF0000"/>
              </a:solidFill>
            </a:endParaRPr>
          </a:p>
        </p:txBody>
      </p:sp>
      <p:pic>
        <p:nvPicPr>
          <p:cNvPr id="4" name="Picture 4" descr="http://www.gettingorganizedmagazine.com/wp-content/uploads/2012/09/paper-flying.jpg"/>
          <p:cNvPicPr>
            <a:picLocks noChangeAspect="1" noChangeArrowheads="1"/>
          </p:cNvPicPr>
          <p:nvPr/>
        </p:nvPicPr>
        <p:blipFill>
          <a:blip r:embed="rId2" cstate="print"/>
          <a:srcRect/>
          <a:stretch>
            <a:fillRect/>
          </a:stretch>
        </p:blipFill>
        <p:spPr bwMode="auto">
          <a:xfrm>
            <a:off x="2743200" y="1143000"/>
            <a:ext cx="2744870" cy="3242323"/>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dirty="0" smtClean="0">
                <a:solidFill>
                  <a:srgbClr val="FF0000"/>
                </a:solidFill>
              </a:rPr>
              <a:t>کاغذ</a:t>
            </a:r>
            <a:endParaRPr lang="en-US" sz="4800" dirty="0">
              <a:solidFill>
                <a:srgbClr val="FF0000"/>
              </a:solidFill>
            </a:endParaRPr>
          </a:p>
        </p:txBody>
      </p:sp>
      <p:sp>
        <p:nvSpPr>
          <p:cNvPr id="3" name="Content Placeholder 2"/>
          <p:cNvSpPr>
            <a:spLocks noGrp="1"/>
          </p:cNvSpPr>
          <p:nvPr>
            <p:ph idx="1"/>
          </p:nvPr>
        </p:nvSpPr>
        <p:spPr/>
        <p:txBody>
          <a:bodyPr/>
          <a:lstStyle/>
          <a:p>
            <a:pPr>
              <a:buNone/>
            </a:pPr>
            <a:r>
              <a:rPr lang="fa-IR" b="1" u="sng" dirty="0" smtClean="0"/>
              <a:t>ممیزی اتمسفر  </a:t>
            </a:r>
            <a:endParaRPr lang="en-US" dirty="0" smtClean="0"/>
          </a:p>
          <a:p>
            <a:pPr lvl="0">
              <a:buFont typeface="Wingdings" pitchFamily="2" charset="2"/>
              <a:buChar char="q"/>
            </a:pPr>
            <a:r>
              <a:rPr lang="fa-IR" dirty="0" smtClean="0"/>
              <a:t>هزینه خرید کاغذ در سازمان چه میزان است.؟</a:t>
            </a:r>
            <a:endParaRPr lang="en-US" dirty="0" smtClean="0"/>
          </a:p>
          <a:p>
            <a:pPr lvl="0">
              <a:buFont typeface="Wingdings" pitchFamily="2" charset="2"/>
              <a:buChar char="q"/>
            </a:pPr>
            <a:r>
              <a:rPr lang="fa-IR" dirty="0" smtClean="0"/>
              <a:t>آیا در سازمان سیستم جدا سازی کاغذ وجود دارد؟</a:t>
            </a:r>
            <a:endParaRPr lang="en-US" dirty="0" smtClean="0"/>
          </a:p>
          <a:p>
            <a:pPr lvl="0">
              <a:buFont typeface="Wingdings" pitchFamily="2" charset="2"/>
              <a:buChar char="q"/>
            </a:pPr>
            <a:r>
              <a:rPr lang="fa-IR" dirty="0" smtClean="0"/>
              <a:t>آیا میزان مصرف کاغذ در هر واحد(بخش/حوزه) معین است؟</a:t>
            </a:r>
            <a:endParaRPr lang="en-US" dirty="0" smtClean="0"/>
          </a:p>
          <a:p>
            <a:pPr lvl="0">
              <a:buFont typeface="Wingdings" pitchFamily="2" charset="2"/>
              <a:buChar char="q"/>
            </a:pPr>
            <a:r>
              <a:rPr lang="fa-IR" dirty="0" smtClean="0"/>
              <a:t>آیا فرایندهای کاهش مصرف کاغذ در سازمان وجود دارد؟</a:t>
            </a:r>
            <a:endParaRPr lang="en-US" dirty="0" smtClean="0"/>
          </a:p>
          <a:p>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smtClean="0">
                <a:solidFill>
                  <a:srgbClr val="FF0000"/>
                </a:solidFill>
              </a:rPr>
              <a:t>چک لیست کاغذ</a:t>
            </a:r>
            <a:endParaRPr lang="en-US" sz="3200" b="1" dirty="0">
              <a:solidFill>
                <a:srgbClr val="FF0000"/>
              </a:solidFill>
            </a:endParaRPr>
          </a:p>
        </p:txBody>
      </p:sp>
      <p:graphicFrame>
        <p:nvGraphicFramePr>
          <p:cNvPr id="4" name="Content Placeholder 3"/>
          <p:cNvGraphicFramePr>
            <a:graphicFrameLocks noGrp="1"/>
          </p:cNvGraphicFramePr>
          <p:nvPr>
            <p:ph idx="1"/>
          </p:nvPr>
        </p:nvGraphicFramePr>
        <p:xfrm>
          <a:off x="457201" y="1600200"/>
          <a:ext cx="8153400" cy="4648200"/>
        </p:xfrm>
        <a:graphic>
          <a:graphicData uri="http://schemas.openxmlformats.org/drawingml/2006/table">
            <a:tbl>
              <a:tblPr rtl="1"/>
              <a:tblGrid>
                <a:gridCol w="616397"/>
                <a:gridCol w="4045980"/>
                <a:gridCol w="113885"/>
                <a:gridCol w="466374"/>
                <a:gridCol w="2910764"/>
              </a:tblGrid>
              <a:tr h="819352">
                <a:tc gridSpan="5">
                  <a:txBody>
                    <a:bodyPr/>
                    <a:lstStyle/>
                    <a:p>
                      <a:pPr marL="228600" marR="0" algn="ctr" rtl="1">
                        <a:lnSpc>
                          <a:spcPct val="115000"/>
                        </a:lnSpc>
                        <a:spcBef>
                          <a:spcPts val="0"/>
                        </a:spcBef>
                        <a:spcAft>
                          <a:spcPts val="0"/>
                        </a:spcAft>
                      </a:pPr>
                      <a:r>
                        <a:rPr lang="fa-IR" sz="2400" b="1" dirty="0">
                          <a:latin typeface="Times New Roman"/>
                          <a:ea typeface="Times New Roman"/>
                          <a:cs typeface="B Nazanin"/>
                        </a:rPr>
                        <a:t>هدف: کاهش و بهبود مصرف کاغذ</a:t>
                      </a:r>
                      <a:endParaRPr lang="en-US" sz="20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35818">
                <a:tc>
                  <a:txBody>
                    <a:bodyPr/>
                    <a:lstStyle/>
                    <a:p>
                      <a:pPr marL="0" marR="0" algn="ctr" rtl="1">
                        <a:lnSpc>
                          <a:spcPct val="115000"/>
                        </a:lnSpc>
                        <a:spcBef>
                          <a:spcPts val="0"/>
                        </a:spcBef>
                        <a:spcAft>
                          <a:spcPts val="0"/>
                        </a:spcAft>
                      </a:pPr>
                      <a:r>
                        <a:rPr lang="fa-IR" sz="1400" b="1">
                          <a:latin typeface="Times New Roman"/>
                          <a:ea typeface="Times New Roman"/>
                          <a:cs typeface="B Nazanin"/>
                        </a:rPr>
                        <a:t>همپوشانی</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Low" rtl="1">
                        <a:lnSpc>
                          <a:spcPct val="115000"/>
                        </a:lnSpc>
                        <a:spcBef>
                          <a:spcPts val="0"/>
                        </a:spcBef>
                        <a:spcAft>
                          <a:spcPts val="0"/>
                        </a:spcAft>
                      </a:pPr>
                      <a:r>
                        <a:rPr lang="fa-IR" sz="1400" b="1">
                          <a:latin typeface="Times New Roman"/>
                          <a:ea typeface="Times New Roman"/>
                          <a:cs typeface="B Nazanin"/>
                        </a:rPr>
                        <a:t>اقدامات </a:t>
                      </a:r>
                      <a:endParaRPr lang="en-US" sz="1400" b="1">
                        <a:latin typeface="Times New Roman"/>
                        <a:ea typeface="Times New Roman"/>
                      </a:endParaRPr>
                    </a:p>
                    <a:p>
                      <a:pPr marL="228600" marR="0" algn="ctr" rtl="1">
                        <a:lnSpc>
                          <a:spcPct val="115000"/>
                        </a:lnSpc>
                        <a:spcBef>
                          <a:spcPts val="0"/>
                        </a:spcBef>
                        <a:spcAft>
                          <a:spcPts val="0"/>
                        </a:spcAft>
                      </a:pPr>
                      <a:r>
                        <a:rPr lang="fa-IR" sz="1400" b="1">
                          <a:latin typeface="Times New Roman"/>
                          <a:ea typeface="Times New Roman"/>
                          <a:cs typeface="B Nazanin"/>
                        </a:rPr>
                        <a:t>(امتیاز هر اقدام یک است، مگر قید شده باشد/ طیف امتیاز از صفر تایک با دقت 25/0)</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2">
                  <a:txBody>
                    <a:bodyPr/>
                    <a:lstStyle/>
                    <a:p>
                      <a:pPr marL="0" marR="0" algn="ctr" rtl="1">
                        <a:lnSpc>
                          <a:spcPct val="115000"/>
                        </a:lnSpc>
                        <a:spcBef>
                          <a:spcPts val="0"/>
                        </a:spcBef>
                        <a:spcAft>
                          <a:spcPts val="0"/>
                        </a:spcAft>
                      </a:pPr>
                      <a:r>
                        <a:rPr lang="fa-IR" sz="1400" b="1" dirty="0">
                          <a:latin typeface="Times New Roman"/>
                          <a:ea typeface="Times New Roman"/>
                          <a:cs typeface="B Nazanin"/>
                        </a:rPr>
                        <a:t>امتیاز</a:t>
                      </a:r>
                      <a:endParaRPr lang="en-US" sz="14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marL="0" marR="0" algn="ctr" rtl="1">
                        <a:lnSpc>
                          <a:spcPct val="115000"/>
                        </a:lnSpc>
                        <a:spcBef>
                          <a:spcPts val="0"/>
                        </a:spcBef>
                        <a:spcAft>
                          <a:spcPts val="0"/>
                        </a:spcAft>
                      </a:pP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rtl="1">
                        <a:lnSpc>
                          <a:spcPct val="115000"/>
                        </a:lnSpc>
                        <a:spcBef>
                          <a:spcPts val="0"/>
                        </a:spcBef>
                        <a:spcAft>
                          <a:spcPts val="0"/>
                        </a:spcAft>
                      </a:pPr>
                      <a:r>
                        <a:rPr lang="fa-IR" sz="1400" b="1">
                          <a:latin typeface="Times New Roman"/>
                          <a:ea typeface="Times New Roman"/>
                          <a:cs typeface="B Nazanin"/>
                        </a:rPr>
                        <a:t>یاد داشت</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78606">
                <a:tc>
                  <a:txBody>
                    <a:bodyPr/>
                    <a:lstStyle/>
                    <a:p>
                      <a:pPr marL="228600" marR="0" algn="ctr" rtl="1">
                        <a:lnSpc>
                          <a:spcPct val="115000"/>
                        </a:lnSpc>
                        <a:spcBef>
                          <a:spcPts val="0"/>
                        </a:spcBef>
                        <a:spcAft>
                          <a:spcPts val="0"/>
                        </a:spcAft>
                      </a:pPr>
                      <a:r>
                        <a:rPr lang="fa-IR" sz="1400" b="1">
                          <a:latin typeface="Times New Roman"/>
                          <a:ea typeface="Times New Roman"/>
                          <a:cs typeface="B Nazanin"/>
                        </a:rPr>
                        <a:t>1</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4">
                  <a:txBody>
                    <a:bodyPr/>
                    <a:lstStyle/>
                    <a:p>
                      <a:pPr marL="0" marR="0" algn="just" rtl="1">
                        <a:lnSpc>
                          <a:spcPct val="115000"/>
                        </a:lnSpc>
                        <a:spcBef>
                          <a:spcPts val="0"/>
                        </a:spcBef>
                        <a:spcAft>
                          <a:spcPts val="0"/>
                        </a:spcAft>
                      </a:pPr>
                      <a:r>
                        <a:rPr lang="fa-IR" sz="1400" b="1" dirty="0">
                          <a:latin typeface="Times New Roman"/>
                          <a:ea typeface="Times New Roman"/>
                          <a:cs typeface="B Nazanin"/>
                        </a:rPr>
                        <a:t>شناسایی میزان مصرف کاغذ                             </a:t>
                      </a:r>
                      <a:r>
                        <a:rPr lang="fa-IR" sz="1400" b="1" dirty="0" smtClean="0">
                          <a:latin typeface="Times New Roman"/>
                          <a:ea typeface="Times New Roman"/>
                          <a:cs typeface="B Nazanin"/>
                        </a:rPr>
                        <a:t>                                      </a:t>
                      </a:r>
                      <a:r>
                        <a:rPr lang="fa-IR" sz="1400" b="1" dirty="0">
                          <a:latin typeface="Times New Roman"/>
                          <a:ea typeface="Times New Roman"/>
                          <a:cs typeface="B Nazanin"/>
                        </a:rPr>
                        <a:t>3      </a:t>
                      </a:r>
                      <a:endParaRPr lang="en-US" sz="14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78606">
                <a:tc>
                  <a:txBody>
                    <a:bodyPr/>
                    <a:lstStyle/>
                    <a:p>
                      <a:pPr marL="0" marR="0" algn="ctr" rtl="1">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just" rtl="1">
                        <a:lnSpc>
                          <a:spcPct val="115000"/>
                        </a:lnSpc>
                        <a:spcBef>
                          <a:spcPts val="0"/>
                        </a:spcBef>
                        <a:spcAft>
                          <a:spcPts val="0"/>
                        </a:spcAft>
                        <a:tabLst>
                          <a:tab pos="245110" algn="l"/>
                        </a:tabLst>
                      </a:pPr>
                      <a:r>
                        <a:rPr lang="fa-IR" sz="1400" b="1">
                          <a:latin typeface="Times New Roman"/>
                          <a:ea typeface="Times New Roman"/>
                          <a:cs typeface="B Nazanin"/>
                        </a:rPr>
                        <a:t>بررسی مصرف کاغذ به صورت ماهیانه در واحدها</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228600" marR="0" algn="r" rtl="1">
                        <a:lnSpc>
                          <a:spcPct val="115000"/>
                        </a:lnSpc>
                        <a:spcBef>
                          <a:spcPts val="0"/>
                        </a:spcBef>
                        <a:spcAft>
                          <a:spcPts val="0"/>
                        </a:spcAft>
                        <a:tabLst>
                          <a:tab pos="245110" algn="l"/>
                        </a:tabLst>
                      </a:pPr>
                      <a:endParaRPr lang="fa-IR" sz="1400" b="1">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245110" algn="l"/>
                        </a:tabLst>
                      </a:pPr>
                      <a:r>
                        <a:rPr lang="fa-IR" sz="1400" b="1">
                          <a:latin typeface="Times New Roman"/>
                          <a:ea typeface="Times New Roman"/>
                          <a:cs typeface="B Nazanin"/>
                        </a:rPr>
                        <a:t> مدارک</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606">
                <a:tc>
                  <a:txBody>
                    <a:bodyPr/>
                    <a:lstStyle/>
                    <a:p>
                      <a:pPr marL="0" marR="0" algn="ctr" rtl="1">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just" rtl="1">
                        <a:lnSpc>
                          <a:spcPct val="115000"/>
                        </a:lnSpc>
                        <a:spcBef>
                          <a:spcPts val="0"/>
                        </a:spcBef>
                        <a:spcAft>
                          <a:spcPts val="0"/>
                        </a:spcAft>
                        <a:tabLst>
                          <a:tab pos="245110" algn="l"/>
                        </a:tabLst>
                      </a:pPr>
                      <a:r>
                        <a:rPr lang="fa-IR" sz="1400" b="1">
                          <a:latin typeface="Times New Roman"/>
                          <a:ea typeface="Times New Roman"/>
                          <a:cs typeface="B Nazanin"/>
                        </a:rPr>
                        <a:t>محاسبه میزان مصرف کاغذ به صورت ماهیانه</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228600" marR="0" algn="r" rtl="1">
                        <a:lnSpc>
                          <a:spcPct val="115000"/>
                        </a:lnSpc>
                        <a:spcBef>
                          <a:spcPts val="0"/>
                        </a:spcBef>
                        <a:spcAft>
                          <a:spcPts val="0"/>
                        </a:spcAft>
                        <a:tabLst>
                          <a:tab pos="245110" algn="l"/>
                        </a:tabLst>
                      </a:pPr>
                      <a:endParaRPr lang="fa-IR" sz="1400" b="1">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245110" algn="l"/>
                        </a:tabLst>
                      </a:pPr>
                      <a:r>
                        <a:rPr lang="fa-IR" sz="1400" b="1">
                          <a:latin typeface="Times New Roman"/>
                          <a:ea typeface="Times New Roman"/>
                          <a:cs typeface="B Nazanin"/>
                        </a:rPr>
                        <a:t>مدارک</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606">
                <a:tc>
                  <a:txBody>
                    <a:bodyPr/>
                    <a:lstStyle/>
                    <a:p>
                      <a:pPr marL="0" marR="0" algn="ctr" rtl="1">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just" rtl="1">
                        <a:lnSpc>
                          <a:spcPct val="115000"/>
                        </a:lnSpc>
                        <a:spcBef>
                          <a:spcPts val="0"/>
                        </a:spcBef>
                        <a:spcAft>
                          <a:spcPts val="0"/>
                        </a:spcAft>
                        <a:tabLst>
                          <a:tab pos="245110" algn="l"/>
                        </a:tabLst>
                      </a:pPr>
                      <a:r>
                        <a:rPr lang="fa-IR" sz="1400" b="1">
                          <a:latin typeface="Times New Roman"/>
                          <a:ea typeface="Times New Roman"/>
                          <a:cs typeface="B Nazanin"/>
                        </a:rPr>
                        <a:t>ارزیابی پیمانکاران خرید کاغذ </a:t>
                      </a:r>
                      <a:endParaRPr lang="en-US" sz="14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228600" marR="0" algn="r" rtl="1">
                        <a:lnSpc>
                          <a:spcPct val="115000"/>
                        </a:lnSpc>
                        <a:spcBef>
                          <a:spcPts val="0"/>
                        </a:spcBef>
                        <a:spcAft>
                          <a:spcPts val="0"/>
                        </a:spcAft>
                        <a:tabLst>
                          <a:tab pos="245110" algn="l"/>
                        </a:tabLst>
                      </a:pPr>
                      <a:endParaRPr lang="fa-IR" sz="1400" b="1">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245110" algn="l"/>
                        </a:tabLst>
                      </a:pPr>
                      <a:r>
                        <a:rPr lang="fa-IR" sz="1400" b="1" dirty="0">
                          <a:latin typeface="Times New Roman"/>
                          <a:ea typeface="Times New Roman"/>
                          <a:cs typeface="B Nazanin"/>
                        </a:rPr>
                        <a:t>چک لیست</a:t>
                      </a:r>
                      <a:endParaRPr lang="en-US" sz="14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606">
                <a:tc gridSpan="3">
                  <a:txBody>
                    <a:bodyPr/>
                    <a:lstStyle/>
                    <a:p>
                      <a:pPr marL="0" marR="0" algn="l" rtl="1">
                        <a:lnSpc>
                          <a:spcPct val="115000"/>
                        </a:lnSpc>
                        <a:spcBef>
                          <a:spcPts val="0"/>
                        </a:spcBef>
                        <a:spcAft>
                          <a:spcPts val="0"/>
                        </a:spcAft>
                        <a:tabLst>
                          <a:tab pos="245110" algn="l"/>
                        </a:tabLst>
                      </a:pPr>
                      <a:r>
                        <a:rPr lang="fa-IR" sz="1400" b="1">
                          <a:latin typeface="Times New Roman"/>
                          <a:ea typeface="Times New Roman"/>
                          <a:cs typeface="B Nazanin"/>
                        </a:rPr>
                        <a:t>جمع امتیاز</a:t>
                      </a:r>
                      <a:endParaRPr lang="en-US" sz="14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228600" marR="0" algn="r" rtl="1">
                        <a:lnSpc>
                          <a:spcPct val="115000"/>
                        </a:lnSpc>
                        <a:spcBef>
                          <a:spcPts val="0"/>
                        </a:spcBef>
                        <a:spcAft>
                          <a:spcPts val="0"/>
                        </a:spcAft>
                        <a:tabLst>
                          <a:tab pos="245110" algn="l"/>
                        </a:tabLst>
                      </a:pPr>
                      <a:endParaRPr lang="fa-IR" sz="1400" b="1" dirty="0">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rPr>
              <a:t>چک لیست کاغذ</a:t>
            </a:r>
            <a:endParaRPr lang="en-US" dirty="0"/>
          </a:p>
        </p:txBody>
      </p:sp>
      <p:graphicFrame>
        <p:nvGraphicFramePr>
          <p:cNvPr id="4" name="Content Placeholder 3"/>
          <p:cNvGraphicFramePr>
            <a:graphicFrameLocks noGrp="1"/>
          </p:cNvGraphicFramePr>
          <p:nvPr>
            <p:ph idx="1"/>
          </p:nvPr>
        </p:nvGraphicFramePr>
        <p:xfrm>
          <a:off x="533400" y="1142997"/>
          <a:ext cx="8305800" cy="5486400"/>
        </p:xfrm>
        <a:graphic>
          <a:graphicData uri="http://schemas.openxmlformats.org/drawingml/2006/table">
            <a:tbl>
              <a:tblPr rtl="1"/>
              <a:tblGrid>
                <a:gridCol w="627920"/>
                <a:gridCol w="4237619"/>
                <a:gridCol w="475091"/>
                <a:gridCol w="2965170"/>
              </a:tblGrid>
              <a:tr h="249382">
                <a:tc>
                  <a:txBody>
                    <a:bodyPr/>
                    <a:lstStyle/>
                    <a:p>
                      <a:pPr marL="228600" marR="0" algn="ctr" rtl="1">
                        <a:lnSpc>
                          <a:spcPct val="115000"/>
                        </a:lnSpc>
                        <a:spcBef>
                          <a:spcPts val="0"/>
                        </a:spcBef>
                        <a:spcAft>
                          <a:spcPts val="0"/>
                        </a:spcAft>
                      </a:pPr>
                      <a:r>
                        <a:rPr lang="fa-IR" sz="1400" b="1">
                          <a:latin typeface="Times New Roman"/>
                          <a:ea typeface="Times New Roman"/>
                          <a:cs typeface="B Nazanin"/>
                        </a:rPr>
                        <a:t>2</a:t>
                      </a:r>
                      <a:endParaRPr lang="en-US" sz="1400" b="1">
                        <a:latin typeface="Times New Roman"/>
                        <a:ea typeface="Times New Roman"/>
                      </a:endParaRPr>
                    </a:p>
                  </a:txBody>
                  <a:tcPr marL="67084" marR="670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3">
                  <a:txBody>
                    <a:bodyPr/>
                    <a:lstStyle/>
                    <a:p>
                      <a:pPr marL="0" marR="0" algn="just" rtl="1">
                        <a:lnSpc>
                          <a:spcPct val="115000"/>
                        </a:lnSpc>
                        <a:spcBef>
                          <a:spcPts val="0"/>
                        </a:spcBef>
                        <a:spcAft>
                          <a:spcPts val="0"/>
                        </a:spcAft>
                      </a:pPr>
                      <a:r>
                        <a:rPr lang="fa-IR" sz="1400" b="1" dirty="0">
                          <a:latin typeface="Times New Roman"/>
                          <a:ea typeface="Times New Roman"/>
                          <a:cs typeface="B Nazanin"/>
                        </a:rPr>
                        <a:t>بهبود سیستم مصرف کاغذ                                                                    </a:t>
                      </a:r>
                      <a:r>
                        <a:rPr lang="fa-IR" sz="1400" b="1" dirty="0" smtClean="0">
                          <a:latin typeface="Times New Roman"/>
                          <a:ea typeface="Times New Roman"/>
                          <a:cs typeface="B Nazanin"/>
                        </a:rPr>
                        <a:t>    </a:t>
                      </a:r>
                      <a:r>
                        <a:rPr lang="fa-IR" sz="1400" b="1" dirty="0">
                          <a:latin typeface="Times New Roman"/>
                          <a:ea typeface="Times New Roman"/>
                          <a:cs typeface="B Nazanin"/>
                        </a:rPr>
                        <a:t>14</a:t>
                      </a:r>
                      <a:endParaRPr lang="en-US" sz="1400" b="1" dirty="0">
                        <a:latin typeface="Times New Roman"/>
                        <a:ea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US"/>
                    </a:p>
                  </a:txBody>
                  <a:tcPr/>
                </a:tc>
                <a:tc hMerge="1">
                  <a:txBody>
                    <a:bodyPr/>
                    <a:lstStyle/>
                    <a:p>
                      <a:endParaRPr lang="en-US"/>
                    </a:p>
                  </a:txBody>
                  <a:tcPr/>
                </a:tc>
              </a:tr>
              <a:tr h="249382">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400" b="1">
                        <a:latin typeface="Times New Roman"/>
                        <a:ea typeface="Times New Roman"/>
                      </a:endParaRPr>
                    </a:p>
                  </a:txBody>
                  <a:tcPr marL="67084" marR="670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tabLst>
                          <a:tab pos="245110" algn="l"/>
                        </a:tabLst>
                      </a:pPr>
                      <a:r>
                        <a:rPr lang="fa-IR" sz="1400" b="1">
                          <a:latin typeface="Times New Roman"/>
                          <a:ea typeface="Times New Roman"/>
                          <a:cs typeface="B Nazanin"/>
                        </a:rPr>
                        <a:t>استفاده از دو روی کاغذ</a:t>
                      </a:r>
                      <a:endParaRPr lang="en-US" sz="1400" b="1">
                        <a:latin typeface="Times New Roman"/>
                        <a:ea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endParaRPr lang="fa-IR" sz="1400" b="1">
                        <a:latin typeface="Times New Roman"/>
                        <a:ea typeface="Times New Roman"/>
                        <a:cs typeface="B Nazanin"/>
                      </a:endParaRPr>
                    </a:p>
                  </a:txBody>
                  <a:tcPr marL="67084" marR="670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245110" algn="l"/>
                        </a:tabLst>
                      </a:pPr>
                      <a:r>
                        <a:rPr lang="fa-IR" sz="1400" b="1">
                          <a:latin typeface="Times New Roman"/>
                          <a:ea typeface="Times New Roman"/>
                          <a:cs typeface="B Nazanin"/>
                        </a:rPr>
                        <a:t>فرهنگ سازی/ مصداق</a:t>
                      </a:r>
                      <a:endParaRPr lang="en-US" sz="1400" b="1">
                        <a:latin typeface="Times New Roman"/>
                        <a:ea typeface="Times New Roman"/>
                      </a:endParaRPr>
                    </a:p>
                  </a:txBody>
                  <a:tcPr marL="67084" marR="670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382">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400" b="1">
                        <a:latin typeface="Times New Roman"/>
                        <a:ea typeface="Times New Roman"/>
                      </a:endParaRPr>
                    </a:p>
                  </a:txBody>
                  <a:tcPr marL="67084" marR="670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tabLst>
                          <a:tab pos="457200" algn="l"/>
                        </a:tabLst>
                      </a:pPr>
                      <a:r>
                        <a:rPr lang="ar-SA" sz="1400" b="1">
                          <a:latin typeface="Times New Roman"/>
                          <a:ea typeface="Times New Roman"/>
                          <a:cs typeface="B Nazanin"/>
                        </a:rPr>
                        <a:t>استفاده از گزینه چاپ از دوطرف دستگاه کپی و پرینتر </a:t>
                      </a:r>
                      <a:endParaRPr lang="en-US" sz="1400" b="1">
                        <a:latin typeface="Times New Roman"/>
                        <a:ea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endParaRPr lang="fa-IR" sz="1400" b="1">
                        <a:latin typeface="Times New Roman"/>
                        <a:ea typeface="Times New Roman"/>
                        <a:cs typeface="B Nazanin"/>
                      </a:endParaRPr>
                    </a:p>
                  </a:txBody>
                  <a:tcPr marL="67084" marR="670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245110" algn="l"/>
                        </a:tabLst>
                      </a:pPr>
                      <a:r>
                        <a:rPr lang="fa-IR" sz="1400" b="1">
                          <a:latin typeface="Times New Roman"/>
                          <a:ea typeface="Times New Roman"/>
                          <a:cs typeface="B Nazanin"/>
                        </a:rPr>
                        <a:t>مصاحبه/ مصداق</a:t>
                      </a:r>
                      <a:endParaRPr lang="en-US" sz="1400" b="1">
                        <a:latin typeface="Times New Roman"/>
                        <a:ea typeface="Times New Roman"/>
                      </a:endParaRPr>
                    </a:p>
                  </a:txBody>
                  <a:tcPr marL="67084" marR="670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382">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400" b="1">
                        <a:latin typeface="Times New Roman"/>
                        <a:ea typeface="Times New Roman"/>
                      </a:endParaRPr>
                    </a:p>
                  </a:txBody>
                  <a:tcPr marL="67084" marR="670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tabLst>
                          <a:tab pos="457200" algn="l"/>
                        </a:tabLst>
                      </a:pPr>
                      <a:r>
                        <a:rPr lang="ar-SA" sz="1400" b="1">
                          <a:latin typeface="Times New Roman"/>
                          <a:ea typeface="Times New Roman"/>
                          <a:cs typeface="B Nazanin"/>
                        </a:rPr>
                        <a:t>کاهش حاشیه‏های کاغذ (تغییر تنظیمات در کامپیوتر)</a:t>
                      </a:r>
                      <a:endParaRPr lang="en-US" sz="1400" b="1">
                        <a:latin typeface="Times New Roman"/>
                        <a:ea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endParaRPr lang="fa-IR" sz="1400" b="1">
                        <a:latin typeface="Times New Roman"/>
                        <a:ea typeface="Times New Roman"/>
                        <a:cs typeface="B Nazanin"/>
                      </a:endParaRPr>
                    </a:p>
                  </a:txBody>
                  <a:tcPr marL="67084" marR="670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245110" algn="l"/>
                        </a:tabLst>
                      </a:pPr>
                      <a:r>
                        <a:rPr lang="fa-IR" sz="1400" b="1">
                          <a:latin typeface="Times New Roman"/>
                          <a:ea typeface="Times New Roman"/>
                          <a:cs typeface="B Nazanin"/>
                        </a:rPr>
                        <a:t>مصاحبه/ مصداق</a:t>
                      </a:r>
                      <a:endParaRPr lang="en-US" sz="1400" b="1">
                        <a:latin typeface="Times New Roman"/>
                        <a:ea typeface="Times New Roman"/>
                      </a:endParaRPr>
                    </a:p>
                  </a:txBody>
                  <a:tcPr marL="67084" marR="670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763">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400" b="1">
                        <a:latin typeface="Times New Roman"/>
                        <a:ea typeface="Times New Roman"/>
                      </a:endParaRPr>
                    </a:p>
                  </a:txBody>
                  <a:tcPr marL="67084" marR="670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tabLst>
                          <a:tab pos="457200" algn="l"/>
                        </a:tabLst>
                      </a:pPr>
                      <a:r>
                        <a:rPr lang="ar-SA" sz="1400" b="1">
                          <a:latin typeface="Times New Roman"/>
                          <a:ea typeface="Times New Roman"/>
                          <a:cs typeface="B Nazanin"/>
                        </a:rPr>
                        <a:t>استفاده از پاورپوینت در جلسات به جای پرینت کاغذی (در حد امکان)</a:t>
                      </a:r>
                      <a:endParaRPr lang="en-US" sz="1400" b="1">
                        <a:latin typeface="Times New Roman"/>
                        <a:ea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endParaRPr lang="fa-IR" sz="1400" b="1">
                        <a:latin typeface="Times New Roman"/>
                        <a:ea typeface="Times New Roman"/>
                        <a:cs typeface="B Nazanin"/>
                      </a:endParaRPr>
                    </a:p>
                  </a:txBody>
                  <a:tcPr marL="67084" marR="670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245110" algn="l"/>
                        </a:tabLst>
                      </a:pPr>
                      <a:r>
                        <a:rPr lang="fa-IR" sz="1400" b="1">
                          <a:latin typeface="Times New Roman"/>
                          <a:ea typeface="Times New Roman"/>
                          <a:cs typeface="B Nazanin"/>
                        </a:rPr>
                        <a:t>فرنگ سازی</a:t>
                      </a:r>
                      <a:endParaRPr lang="en-US" sz="1400" b="1">
                        <a:latin typeface="Times New Roman"/>
                        <a:ea typeface="Times New Roman"/>
                      </a:endParaRPr>
                    </a:p>
                  </a:txBody>
                  <a:tcPr marL="67084" marR="670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763">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400" b="1">
                        <a:latin typeface="Times New Roman"/>
                        <a:ea typeface="Times New Roman"/>
                      </a:endParaRPr>
                    </a:p>
                  </a:txBody>
                  <a:tcPr marL="67084" marR="670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tabLst>
                          <a:tab pos="457200" algn="l"/>
                        </a:tabLst>
                      </a:pPr>
                      <a:r>
                        <a:rPr lang="ar-SA" sz="1400" b="1">
                          <a:latin typeface="Times New Roman"/>
                          <a:ea typeface="Times New Roman"/>
                          <a:cs typeface="B Nazanin"/>
                        </a:rPr>
                        <a:t>کاهش پرینت اسناد و جایگزینی تا حد امکان با نسخه‏های الکترونیک</a:t>
                      </a:r>
                      <a:endParaRPr lang="en-US" sz="1400" b="1">
                        <a:latin typeface="Times New Roman"/>
                        <a:ea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endParaRPr lang="fa-IR" sz="1400" b="1">
                        <a:latin typeface="Times New Roman"/>
                        <a:ea typeface="Times New Roman"/>
                        <a:cs typeface="B Nazanin"/>
                      </a:endParaRPr>
                    </a:p>
                  </a:txBody>
                  <a:tcPr marL="67084" marR="670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245110" algn="l"/>
                        </a:tabLst>
                      </a:pPr>
                      <a:r>
                        <a:rPr lang="fa-IR" sz="1400" b="1">
                          <a:latin typeface="Times New Roman"/>
                          <a:ea typeface="Times New Roman"/>
                          <a:cs typeface="B Nazanin"/>
                        </a:rPr>
                        <a:t>برنامه</a:t>
                      </a:r>
                      <a:endParaRPr lang="en-US" sz="1400" b="1">
                        <a:latin typeface="Times New Roman"/>
                        <a:ea typeface="Times New Roman"/>
                      </a:endParaRPr>
                    </a:p>
                  </a:txBody>
                  <a:tcPr marL="67084" marR="670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382">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400" b="1">
                        <a:latin typeface="Times New Roman"/>
                        <a:ea typeface="Times New Roman"/>
                      </a:endParaRPr>
                    </a:p>
                  </a:txBody>
                  <a:tcPr marL="67084" marR="670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tabLst>
                          <a:tab pos="457200" algn="l"/>
                        </a:tabLst>
                      </a:pPr>
                      <a:r>
                        <a:rPr lang="ar-SA" sz="1400" b="1">
                          <a:latin typeface="Times New Roman"/>
                          <a:ea typeface="Times New Roman"/>
                          <a:cs typeface="B Nazanin"/>
                        </a:rPr>
                        <a:t>پرینت نکردن فکس‏های دریافتی (دریافت بر روی کامپیوتر)</a:t>
                      </a:r>
                      <a:endParaRPr lang="en-US" sz="1400" b="1">
                        <a:latin typeface="Times New Roman"/>
                        <a:ea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endParaRPr lang="fa-IR" sz="1400" b="1">
                        <a:latin typeface="Times New Roman"/>
                        <a:ea typeface="Times New Roman"/>
                        <a:cs typeface="B Nazanin"/>
                      </a:endParaRPr>
                    </a:p>
                  </a:txBody>
                  <a:tcPr marL="67084" marR="670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245110" algn="l"/>
                        </a:tabLst>
                      </a:pPr>
                      <a:r>
                        <a:rPr lang="fa-IR" sz="1400" b="1">
                          <a:latin typeface="Times New Roman"/>
                          <a:ea typeface="Times New Roman"/>
                          <a:cs typeface="B Nazanin"/>
                        </a:rPr>
                        <a:t>فرهنگ سازی/ مصداق</a:t>
                      </a:r>
                      <a:endParaRPr lang="en-US" sz="1400" b="1">
                        <a:latin typeface="Times New Roman"/>
                        <a:ea typeface="Times New Roman"/>
                      </a:endParaRPr>
                    </a:p>
                  </a:txBody>
                  <a:tcPr marL="67084" marR="670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763">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400" b="1">
                        <a:latin typeface="Times New Roman"/>
                        <a:ea typeface="Times New Roman"/>
                      </a:endParaRPr>
                    </a:p>
                  </a:txBody>
                  <a:tcPr marL="67084" marR="670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tabLst>
                          <a:tab pos="457200" algn="l"/>
                        </a:tabLst>
                      </a:pPr>
                      <a:r>
                        <a:rPr lang="ar-SA" sz="1400" b="1">
                          <a:latin typeface="Times New Roman"/>
                          <a:ea typeface="Times New Roman"/>
                          <a:cs typeface="B Nazanin"/>
                        </a:rPr>
                        <a:t>استفادة صحیح از دستگاه‏های کپی و پرینت (یادگیری و استفاده از قابلیت‏های آن‏ها)</a:t>
                      </a:r>
                      <a:endParaRPr lang="en-US" sz="1400" b="1">
                        <a:latin typeface="Times New Roman"/>
                        <a:ea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endParaRPr lang="fa-IR" sz="1400" b="1">
                        <a:latin typeface="Times New Roman"/>
                        <a:ea typeface="Times New Roman"/>
                        <a:cs typeface="B Nazanin"/>
                      </a:endParaRPr>
                    </a:p>
                  </a:txBody>
                  <a:tcPr marL="67084" marR="670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245110" algn="l"/>
                        </a:tabLst>
                      </a:pPr>
                      <a:r>
                        <a:rPr lang="fa-IR" sz="1400" b="1">
                          <a:latin typeface="Times New Roman"/>
                          <a:ea typeface="Times New Roman"/>
                          <a:cs typeface="B Nazanin"/>
                        </a:rPr>
                        <a:t>دستورالعمل</a:t>
                      </a:r>
                      <a:endParaRPr lang="en-US" sz="1400" b="1">
                        <a:latin typeface="Times New Roman"/>
                        <a:ea typeface="Times New Roman"/>
                      </a:endParaRPr>
                    </a:p>
                  </a:txBody>
                  <a:tcPr marL="67084" marR="670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382">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400" b="1">
                        <a:latin typeface="Times New Roman"/>
                        <a:ea typeface="Times New Roman"/>
                      </a:endParaRPr>
                    </a:p>
                  </a:txBody>
                  <a:tcPr marL="67084" marR="670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tabLst>
                          <a:tab pos="457200" algn="l"/>
                        </a:tabLst>
                      </a:pPr>
                      <a:r>
                        <a:rPr lang="ar-SA" sz="1400" b="1">
                          <a:latin typeface="Times New Roman"/>
                          <a:ea typeface="Times New Roman"/>
                          <a:cs typeface="B Nazanin"/>
                        </a:rPr>
                        <a:t>دفتر بدون کاغذ</a:t>
                      </a:r>
                      <a:endParaRPr lang="en-US" sz="1400" b="1">
                        <a:latin typeface="Times New Roman"/>
                        <a:ea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endParaRPr lang="fa-IR" sz="1400" b="1">
                        <a:latin typeface="Times New Roman"/>
                        <a:ea typeface="Times New Roman"/>
                        <a:cs typeface="B Nazanin"/>
                      </a:endParaRPr>
                    </a:p>
                  </a:txBody>
                  <a:tcPr marL="67084" marR="670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245110" algn="l"/>
                        </a:tabLst>
                      </a:pPr>
                      <a:r>
                        <a:rPr lang="fa-IR" sz="1400" b="1">
                          <a:latin typeface="Times New Roman"/>
                          <a:ea typeface="Times New Roman"/>
                          <a:cs typeface="B Nazanin"/>
                        </a:rPr>
                        <a:t>مصداق</a:t>
                      </a:r>
                      <a:endParaRPr lang="en-US" sz="1400" b="1">
                        <a:latin typeface="Times New Roman"/>
                        <a:ea typeface="Times New Roman"/>
                      </a:endParaRPr>
                    </a:p>
                  </a:txBody>
                  <a:tcPr marL="67084" marR="670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382">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400" b="1">
                        <a:latin typeface="Times New Roman"/>
                        <a:ea typeface="Times New Roman"/>
                      </a:endParaRPr>
                    </a:p>
                  </a:txBody>
                  <a:tcPr marL="67084" marR="670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tabLst>
                          <a:tab pos="457200" algn="l"/>
                        </a:tabLst>
                      </a:pPr>
                      <a:r>
                        <a:rPr lang="ar-SA" sz="1400" b="1">
                          <a:latin typeface="Times New Roman"/>
                          <a:ea typeface="Times New Roman"/>
                          <a:cs typeface="B Nazanin"/>
                        </a:rPr>
                        <a:t>سیستم انهدام کاغذهای محرمانه </a:t>
                      </a:r>
                      <a:endParaRPr lang="en-US" sz="1400" b="1">
                        <a:latin typeface="Times New Roman"/>
                        <a:ea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endParaRPr lang="fa-IR" sz="1400" b="1">
                        <a:latin typeface="Times New Roman"/>
                        <a:ea typeface="Times New Roman"/>
                        <a:cs typeface="B Nazanin"/>
                      </a:endParaRPr>
                    </a:p>
                  </a:txBody>
                  <a:tcPr marL="67084" marR="670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245110" algn="l"/>
                        </a:tabLst>
                      </a:pPr>
                      <a:r>
                        <a:rPr lang="fa-IR" sz="1400" b="1">
                          <a:latin typeface="Times New Roman"/>
                          <a:ea typeface="Times New Roman"/>
                          <a:cs typeface="B Nazanin"/>
                        </a:rPr>
                        <a:t>سیستم</a:t>
                      </a:r>
                      <a:endParaRPr lang="en-US" sz="1400" b="1">
                        <a:latin typeface="Times New Roman"/>
                        <a:ea typeface="Times New Roman"/>
                      </a:endParaRPr>
                    </a:p>
                  </a:txBody>
                  <a:tcPr marL="67084" marR="670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382">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400" b="1">
                        <a:latin typeface="Times New Roman"/>
                        <a:ea typeface="Times New Roman"/>
                      </a:endParaRPr>
                    </a:p>
                  </a:txBody>
                  <a:tcPr marL="67084" marR="670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tabLst>
                          <a:tab pos="457200" algn="l"/>
                        </a:tabLst>
                      </a:pPr>
                      <a:r>
                        <a:rPr lang="ar-SA" sz="1400" b="1">
                          <a:latin typeface="Times New Roman"/>
                          <a:ea typeface="Times New Roman"/>
                          <a:cs typeface="B Nazanin"/>
                        </a:rPr>
                        <a:t>استفاده از قسمتهای سفید کاغذ استفاده شده</a:t>
                      </a:r>
                      <a:endParaRPr lang="en-US" sz="1400" b="1">
                        <a:latin typeface="Times New Roman"/>
                        <a:ea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endParaRPr lang="fa-IR" sz="1400" b="1">
                        <a:latin typeface="Times New Roman"/>
                        <a:ea typeface="Times New Roman"/>
                        <a:cs typeface="B Nazanin"/>
                      </a:endParaRPr>
                    </a:p>
                  </a:txBody>
                  <a:tcPr marL="67084" marR="670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245110" algn="l"/>
                        </a:tabLst>
                      </a:pPr>
                      <a:r>
                        <a:rPr lang="fa-IR" sz="1400" b="1">
                          <a:latin typeface="Times New Roman"/>
                          <a:ea typeface="Times New Roman"/>
                          <a:cs typeface="B Nazanin"/>
                        </a:rPr>
                        <a:t>مشاهده/ برنامه</a:t>
                      </a:r>
                      <a:endParaRPr lang="en-US" sz="1400" b="1">
                        <a:latin typeface="Times New Roman"/>
                        <a:ea typeface="Times New Roman"/>
                      </a:endParaRPr>
                    </a:p>
                  </a:txBody>
                  <a:tcPr marL="67084" marR="670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8146">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400" b="1">
                        <a:latin typeface="Times New Roman"/>
                        <a:ea typeface="Times New Roman"/>
                      </a:endParaRPr>
                    </a:p>
                  </a:txBody>
                  <a:tcPr marL="67084" marR="670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tabLst>
                          <a:tab pos="457200" algn="l"/>
                        </a:tabLst>
                      </a:pPr>
                      <a:r>
                        <a:rPr lang="ar-SA" sz="1400" b="1" dirty="0">
                          <a:latin typeface="Times New Roman"/>
                          <a:ea typeface="Times New Roman"/>
                          <a:cs typeface="B Nazanin"/>
                        </a:rPr>
                        <a:t>تعریف مسئولیت برای کارکنان خدماتی جهت تهیه کاغذ یادداشت از قسمت‏های سفید کاغذهای استفاده شده در زمان‏های فراغت</a:t>
                      </a:r>
                      <a:endParaRPr lang="en-US" sz="1400" b="1" dirty="0">
                        <a:latin typeface="Times New Roman"/>
                        <a:ea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endParaRPr lang="fa-IR" sz="1400" b="1">
                        <a:latin typeface="Times New Roman"/>
                        <a:ea typeface="Times New Roman"/>
                        <a:cs typeface="B Nazanin"/>
                      </a:endParaRPr>
                    </a:p>
                  </a:txBody>
                  <a:tcPr marL="67084" marR="670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245110" algn="l"/>
                        </a:tabLst>
                      </a:pPr>
                      <a:r>
                        <a:rPr lang="fa-IR" sz="1400" b="1">
                          <a:latin typeface="Times New Roman"/>
                          <a:ea typeface="Times New Roman"/>
                          <a:cs typeface="B Nazanin"/>
                        </a:rPr>
                        <a:t>مصداق/برنامه</a:t>
                      </a:r>
                      <a:endParaRPr lang="en-US" sz="1400" b="1">
                        <a:latin typeface="Times New Roman"/>
                        <a:ea typeface="Times New Roman"/>
                      </a:endParaRPr>
                    </a:p>
                  </a:txBody>
                  <a:tcPr marL="67084" marR="670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382">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400" b="1">
                        <a:latin typeface="Times New Roman"/>
                        <a:ea typeface="Times New Roman"/>
                      </a:endParaRPr>
                    </a:p>
                  </a:txBody>
                  <a:tcPr marL="67084" marR="670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tabLst>
                          <a:tab pos="457200" algn="l"/>
                        </a:tabLst>
                      </a:pPr>
                      <a:r>
                        <a:rPr lang="ar-SA" sz="1400" b="1">
                          <a:latin typeface="Times New Roman"/>
                          <a:ea typeface="Times New Roman"/>
                          <a:cs typeface="B Nazanin"/>
                        </a:rPr>
                        <a:t>استفاده از کاغذ بازیافتی </a:t>
                      </a:r>
                      <a:endParaRPr lang="en-US" sz="1400" b="1">
                        <a:latin typeface="Times New Roman"/>
                        <a:ea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endParaRPr lang="fa-IR" sz="1400" b="1">
                        <a:latin typeface="Times New Roman"/>
                        <a:ea typeface="Times New Roman"/>
                        <a:cs typeface="B Nazanin"/>
                      </a:endParaRPr>
                    </a:p>
                  </a:txBody>
                  <a:tcPr marL="67084" marR="670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245110" algn="l"/>
                        </a:tabLst>
                      </a:pPr>
                      <a:r>
                        <a:rPr lang="fa-IR" sz="1400" b="1">
                          <a:latin typeface="Times New Roman"/>
                          <a:ea typeface="Times New Roman"/>
                          <a:cs typeface="B Nazanin"/>
                        </a:rPr>
                        <a:t>مصداق/برنامه</a:t>
                      </a:r>
                      <a:endParaRPr lang="en-US" sz="1400" b="1">
                        <a:latin typeface="Times New Roman"/>
                        <a:ea typeface="Times New Roman"/>
                      </a:endParaRPr>
                    </a:p>
                  </a:txBody>
                  <a:tcPr marL="67084" marR="670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382">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400" b="1">
                        <a:latin typeface="Times New Roman"/>
                        <a:ea typeface="Times New Roman"/>
                      </a:endParaRPr>
                    </a:p>
                  </a:txBody>
                  <a:tcPr marL="67084" marR="670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tabLst>
                          <a:tab pos="457200" algn="l"/>
                        </a:tabLst>
                      </a:pPr>
                      <a:r>
                        <a:rPr lang="ar-SA" sz="1400" b="1">
                          <a:latin typeface="Times New Roman"/>
                          <a:ea typeface="Times New Roman"/>
                          <a:cs typeface="B Nazanin"/>
                        </a:rPr>
                        <a:t>محدود کردن استفاده از کپی و پرینت رنگی </a:t>
                      </a:r>
                      <a:endParaRPr lang="en-US" sz="1400" b="1">
                        <a:latin typeface="Times New Roman"/>
                        <a:ea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endParaRPr lang="fa-IR" sz="1400" b="1">
                        <a:latin typeface="Times New Roman"/>
                        <a:ea typeface="Times New Roman"/>
                        <a:cs typeface="B Nazanin"/>
                      </a:endParaRPr>
                    </a:p>
                  </a:txBody>
                  <a:tcPr marL="67084" marR="670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245110" algn="l"/>
                        </a:tabLst>
                      </a:pPr>
                      <a:r>
                        <a:rPr lang="fa-IR" sz="1400" b="1">
                          <a:latin typeface="Times New Roman"/>
                          <a:ea typeface="Times New Roman"/>
                          <a:cs typeface="B Nazanin"/>
                        </a:rPr>
                        <a:t>آیین نامه</a:t>
                      </a:r>
                      <a:endParaRPr lang="en-US" sz="1400" b="1">
                        <a:latin typeface="Times New Roman"/>
                        <a:ea typeface="Times New Roman"/>
                      </a:endParaRPr>
                    </a:p>
                  </a:txBody>
                  <a:tcPr marL="67084" marR="670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763">
                <a:tc>
                  <a:txBody>
                    <a:bodyPr/>
                    <a:lstStyle/>
                    <a:p>
                      <a:pPr marL="0" marR="0" algn="ctr" rtl="0">
                        <a:lnSpc>
                          <a:spcPct val="115000"/>
                        </a:lnSpc>
                        <a:spcBef>
                          <a:spcPts val="0"/>
                        </a:spcBef>
                        <a:spcAft>
                          <a:spcPts val="0"/>
                        </a:spcAft>
                        <a:tabLst>
                          <a:tab pos="245110" algn="l"/>
                        </a:tabLst>
                      </a:pPr>
                      <a:r>
                        <a:rPr lang="en-US" sz="1400" b="1">
                          <a:latin typeface="Times New Roman"/>
                          <a:ea typeface="Times New Roman"/>
                          <a:cs typeface="B Nazanin"/>
                          <a:sym typeface="Wingdings"/>
                        </a:rPr>
                        <a:t></a:t>
                      </a:r>
                      <a:endParaRPr lang="en-US" sz="1400" b="1">
                        <a:latin typeface="Times New Roman"/>
                        <a:ea typeface="Times New Roman"/>
                      </a:endParaRPr>
                    </a:p>
                  </a:txBody>
                  <a:tcPr marL="67084" marR="670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tabLst>
                          <a:tab pos="457200" algn="l"/>
                        </a:tabLst>
                      </a:pPr>
                      <a:r>
                        <a:rPr lang="ar-SA" sz="1400" b="1">
                          <a:latin typeface="Times New Roman"/>
                          <a:ea typeface="Times New Roman"/>
                          <a:cs typeface="B Nazanin"/>
                        </a:rPr>
                        <a:t>عودت تونر و کارتریج جوهر چاپگرها و دستگاه کپی به تامین کننده</a:t>
                      </a:r>
                      <a:endParaRPr lang="en-US" sz="1400" b="1">
                        <a:latin typeface="Times New Roman"/>
                        <a:ea typeface="Times New Roman"/>
                      </a:endParaRPr>
                    </a:p>
                  </a:txBody>
                  <a:tcPr marL="67084" marR="67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endParaRPr lang="fa-IR" sz="1400" b="1">
                        <a:latin typeface="Times New Roman"/>
                        <a:ea typeface="Times New Roman"/>
                        <a:cs typeface="B Nazanin"/>
                      </a:endParaRPr>
                    </a:p>
                  </a:txBody>
                  <a:tcPr marL="67084" marR="670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245110" algn="l"/>
                        </a:tabLst>
                      </a:pPr>
                      <a:r>
                        <a:rPr lang="fa-IR" sz="1400" b="1">
                          <a:latin typeface="Times New Roman"/>
                          <a:ea typeface="Times New Roman"/>
                          <a:cs typeface="B Nazanin"/>
                        </a:rPr>
                        <a:t>دستورالعمل</a:t>
                      </a:r>
                      <a:endParaRPr lang="en-US" sz="1400" b="1">
                        <a:latin typeface="Times New Roman"/>
                        <a:ea typeface="Times New Roman"/>
                      </a:endParaRPr>
                    </a:p>
                  </a:txBody>
                  <a:tcPr marL="67084" marR="670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382">
                <a:tc gridSpan="2">
                  <a:txBody>
                    <a:bodyPr/>
                    <a:lstStyle/>
                    <a:p>
                      <a:pPr marL="0" marR="0" algn="l" rtl="1">
                        <a:lnSpc>
                          <a:spcPct val="115000"/>
                        </a:lnSpc>
                        <a:spcBef>
                          <a:spcPts val="0"/>
                        </a:spcBef>
                        <a:spcAft>
                          <a:spcPts val="0"/>
                        </a:spcAft>
                        <a:tabLst>
                          <a:tab pos="457200" algn="l"/>
                        </a:tabLst>
                      </a:pPr>
                      <a:r>
                        <a:rPr lang="fa-IR" sz="1400" b="1">
                          <a:latin typeface="Times New Roman"/>
                          <a:ea typeface="Times New Roman"/>
                          <a:cs typeface="B Nazanin"/>
                        </a:rPr>
                        <a:t>جمع امتیاز</a:t>
                      </a:r>
                      <a:endParaRPr lang="en-US" sz="1400" b="1">
                        <a:latin typeface="Times New Roman"/>
                        <a:ea typeface="Times New Roman"/>
                      </a:endParaRPr>
                    </a:p>
                  </a:txBody>
                  <a:tcPr marL="67084" marR="670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228600" marR="0" algn="r" rtl="1">
                        <a:lnSpc>
                          <a:spcPct val="115000"/>
                        </a:lnSpc>
                        <a:spcBef>
                          <a:spcPts val="0"/>
                        </a:spcBef>
                        <a:spcAft>
                          <a:spcPts val="0"/>
                        </a:spcAft>
                        <a:tabLst>
                          <a:tab pos="245110" algn="l"/>
                        </a:tabLst>
                      </a:pPr>
                      <a:endParaRPr lang="fa-IR" sz="1400" b="1" dirty="0">
                        <a:latin typeface="Times New Roman"/>
                        <a:ea typeface="Times New Roman"/>
                        <a:cs typeface="B Nazanin"/>
                      </a:endParaRPr>
                    </a:p>
                  </a:txBody>
                  <a:tcPr marL="67084" marR="670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rPr>
              <a:t>چک لیست کاغذ</a:t>
            </a:r>
            <a:endParaRPr lang="en-US" dirty="0"/>
          </a:p>
        </p:txBody>
      </p:sp>
      <p:graphicFrame>
        <p:nvGraphicFramePr>
          <p:cNvPr id="4" name="Content Placeholder 3"/>
          <p:cNvGraphicFramePr>
            <a:graphicFrameLocks noGrp="1"/>
          </p:cNvGraphicFramePr>
          <p:nvPr>
            <p:ph idx="1"/>
          </p:nvPr>
        </p:nvGraphicFramePr>
        <p:xfrm>
          <a:off x="762000" y="1600200"/>
          <a:ext cx="7315201" cy="1981200"/>
        </p:xfrm>
        <a:graphic>
          <a:graphicData uri="http://schemas.openxmlformats.org/drawingml/2006/table">
            <a:tbl>
              <a:tblPr rtl="1"/>
              <a:tblGrid>
                <a:gridCol w="553030"/>
                <a:gridCol w="3732215"/>
                <a:gridCol w="209215"/>
                <a:gridCol w="209215"/>
                <a:gridCol w="2611526"/>
              </a:tblGrid>
              <a:tr h="660400">
                <a:tc>
                  <a:txBody>
                    <a:bodyPr/>
                    <a:lstStyle/>
                    <a:p>
                      <a:pPr marL="0" marR="0" algn="ctr" rtl="1">
                        <a:lnSpc>
                          <a:spcPct val="115000"/>
                        </a:lnSpc>
                        <a:spcBef>
                          <a:spcPts val="0"/>
                        </a:spcBef>
                        <a:spcAft>
                          <a:spcPts val="0"/>
                        </a:spcAft>
                        <a:tabLst>
                          <a:tab pos="245110" algn="l"/>
                        </a:tabLst>
                      </a:pPr>
                      <a:r>
                        <a:rPr lang="fa-IR" sz="1600" b="1" dirty="0">
                          <a:latin typeface="Times New Roman"/>
                          <a:ea typeface="Times New Roman"/>
                          <a:cs typeface="B Nazanin"/>
                        </a:rPr>
                        <a:t>3</a:t>
                      </a:r>
                      <a:endParaRPr lang="en-US" sz="16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228600" marR="0" algn="r" rtl="1">
                        <a:lnSpc>
                          <a:spcPct val="115000"/>
                        </a:lnSpc>
                        <a:spcBef>
                          <a:spcPts val="0"/>
                        </a:spcBef>
                        <a:spcAft>
                          <a:spcPts val="0"/>
                        </a:spcAft>
                        <a:tabLst>
                          <a:tab pos="245110" algn="l"/>
                        </a:tabLst>
                      </a:pPr>
                      <a:r>
                        <a:rPr lang="ar-SA" sz="1600" b="1" dirty="0">
                          <a:latin typeface="Times New Roman"/>
                          <a:ea typeface="Times New Roman"/>
                          <a:cs typeface="B Nazanin"/>
                        </a:rPr>
                        <a:t>اقدامات فرهنگی                               </a:t>
                      </a:r>
                      <a:r>
                        <a:rPr lang="ar-SA" sz="1600" b="1" dirty="0" smtClean="0">
                          <a:latin typeface="Times New Roman"/>
                          <a:ea typeface="Times New Roman"/>
                          <a:cs typeface="B Nazanin"/>
                        </a:rPr>
                        <a:t>                         </a:t>
                      </a:r>
                      <a:r>
                        <a:rPr lang="ar-SA" sz="1600" b="1" dirty="0">
                          <a:latin typeface="Times New Roman"/>
                          <a:ea typeface="Times New Roman"/>
                          <a:cs typeface="B Nazanin"/>
                        </a:rPr>
                        <a:t>2</a:t>
                      </a:r>
                      <a:endParaRPr lang="en-US" sz="16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660400">
                <a:tc>
                  <a:txBody>
                    <a:bodyPr/>
                    <a:lstStyle/>
                    <a:p>
                      <a:pPr marL="0" marR="0" algn="ctr" rtl="0">
                        <a:lnSpc>
                          <a:spcPct val="115000"/>
                        </a:lnSpc>
                        <a:spcBef>
                          <a:spcPts val="0"/>
                        </a:spcBef>
                        <a:spcAft>
                          <a:spcPts val="0"/>
                        </a:spcAft>
                        <a:tabLst>
                          <a:tab pos="245110" algn="l"/>
                        </a:tabLst>
                      </a:pPr>
                      <a:endParaRPr lang="en-US" sz="1600" b="1">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15000"/>
                        </a:lnSpc>
                        <a:spcBef>
                          <a:spcPts val="0"/>
                        </a:spcBef>
                        <a:spcAft>
                          <a:spcPts val="0"/>
                        </a:spcAft>
                        <a:tabLst>
                          <a:tab pos="457200" algn="l"/>
                        </a:tabLst>
                      </a:pPr>
                      <a:r>
                        <a:rPr lang="fa-IR" sz="1600" b="1">
                          <a:latin typeface="Times New Roman"/>
                          <a:ea typeface="Times New Roman"/>
                          <a:cs typeface="B Nazanin"/>
                        </a:rPr>
                        <a:t>آموزش روش‏های کاهش مصرف </a:t>
                      </a:r>
                      <a:endParaRPr lang="en-US" sz="16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245110" algn="l"/>
                        </a:tabLst>
                      </a:pPr>
                      <a:r>
                        <a:rPr lang="fa-IR" sz="1600" b="1">
                          <a:latin typeface="Times New Roman"/>
                          <a:ea typeface="Times New Roman"/>
                          <a:cs typeface="B Nazanin"/>
                        </a:rPr>
                        <a:t>2</a:t>
                      </a:r>
                      <a:endParaRPr lang="en-US" sz="16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endParaRPr lang="fa-IR" sz="1600" b="1">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245110" algn="l"/>
                        </a:tabLst>
                      </a:pPr>
                      <a:r>
                        <a:rPr lang="fa-IR" sz="1600" b="1">
                          <a:latin typeface="Times New Roman"/>
                          <a:ea typeface="Times New Roman"/>
                          <a:cs typeface="B Nazanin"/>
                        </a:rPr>
                        <a:t>اقدامات فرهنگی/اجرا/آموزش</a:t>
                      </a:r>
                      <a:endParaRPr lang="en-US" sz="16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0400">
                <a:tc gridSpan="2">
                  <a:txBody>
                    <a:bodyPr/>
                    <a:lstStyle/>
                    <a:p>
                      <a:pPr marL="0" marR="0" algn="l" rtl="1">
                        <a:lnSpc>
                          <a:spcPct val="115000"/>
                        </a:lnSpc>
                        <a:spcBef>
                          <a:spcPts val="0"/>
                        </a:spcBef>
                        <a:spcAft>
                          <a:spcPts val="0"/>
                        </a:spcAft>
                        <a:tabLst>
                          <a:tab pos="245110" algn="l"/>
                        </a:tabLst>
                      </a:pPr>
                      <a:r>
                        <a:rPr lang="fa-IR" sz="1400" b="1">
                          <a:latin typeface="Times New Roman"/>
                          <a:ea typeface="Times New Roman"/>
                          <a:cs typeface="B Nazanin"/>
                        </a:rPr>
                        <a:t>جمع امتیاز</a:t>
                      </a:r>
                      <a:endParaRPr lang="en-US" sz="16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228600" marR="0" algn="r" rtl="1">
                        <a:lnSpc>
                          <a:spcPct val="115000"/>
                        </a:lnSpc>
                        <a:spcBef>
                          <a:spcPts val="0"/>
                        </a:spcBef>
                        <a:spcAft>
                          <a:spcPts val="0"/>
                        </a:spcAft>
                        <a:tabLst>
                          <a:tab pos="245110" algn="l"/>
                        </a:tabLst>
                      </a:pPr>
                      <a:endParaRPr lang="fa-IR" sz="1600" b="1" dirty="0">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graphicFrame>
        <p:nvGraphicFramePr>
          <p:cNvPr id="5" name="Table 4"/>
          <p:cNvGraphicFramePr>
            <a:graphicFrameLocks noGrp="1"/>
          </p:cNvGraphicFramePr>
          <p:nvPr/>
        </p:nvGraphicFramePr>
        <p:xfrm>
          <a:off x="762001" y="3657600"/>
          <a:ext cx="7315199" cy="1524000"/>
        </p:xfrm>
        <a:graphic>
          <a:graphicData uri="http://schemas.openxmlformats.org/drawingml/2006/table">
            <a:tbl>
              <a:tblPr rtl="1"/>
              <a:tblGrid>
                <a:gridCol w="4285243"/>
                <a:gridCol w="757855"/>
                <a:gridCol w="757855"/>
                <a:gridCol w="757855"/>
                <a:gridCol w="756391"/>
              </a:tblGrid>
              <a:tr h="508000">
                <a:tc>
                  <a:txBody>
                    <a:bodyPr/>
                    <a:lstStyle/>
                    <a:p>
                      <a:pPr marL="0" marR="0" algn="l" rtl="1">
                        <a:lnSpc>
                          <a:spcPct val="115000"/>
                        </a:lnSpc>
                        <a:spcBef>
                          <a:spcPts val="0"/>
                        </a:spcBef>
                        <a:spcAft>
                          <a:spcPts val="0"/>
                        </a:spcAft>
                        <a:tabLst>
                          <a:tab pos="245110" algn="l"/>
                        </a:tabLst>
                      </a:pPr>
                      <a:r>
                        <a:rPr lang="fa-IR" sz="1800" b="1">
                          <a:latin typeface="Times New Roman"/>
                          <a:ea typeface="Times New Roman"/>
                          <a:cs typeface="B Nazanin"/>
                        </a:rPr>
                        <a:t>( </a:t>
                      </a:r>
                      <a:r>
                        <a:rPr lang="en-US" sz="1800" b="1">
                          <a:latin typeface="Times New Roman"/>
                          <a:ea typeface="Times New Roman"/>
                          <a:cs typeface="B Nazanin"/>
                          <a:sym typeface="Symbol"/>
                        </a:rPr>
                        <a:t></a:t>
                      </a:r>
                      <a:r>
                        <a:rPr lang="fa-IR" sz="1800" b="1">
                          <a:latin typeface="Times New Roman"/>
                          <a:ea typeface="Times New Roman"/>
                          <a:cs typeface="B Nazanin"/>
                        </a:rPr>
                        <a:t>) </a:t>
                      </a:r>
                      <a:r>
                        <a:rPr lang="fa-IR" sz="1600" b="1">
                          <a:latin typeface="Times New Roman"/>
                          <a:ea typeface="Times New Roman"/>
                          <a:cs typeface="B Nazanin"/>
                        </a:rPr>
                        <a:t>جمع کل امتیازها </a:t>
                      </a:r>
                      <a:endParaRPr lang="en-US" sz="1800" b="1">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228600" marR="0" algn="r" rtl="1">
                        <a:lnSpc>
                          <a:spcPct val="115000"/>
                        </a:lnSpc>
                        <a:spcBef>
                          <a:spcPts val="0"/>
                        </a:spcBef>
                        <a:spcAft>
                          <a:spcPts val="0"/>
                        </a:spcAft>
                        <a:tabLst>
                          <a:tab pos="245110" algn="l"/>
                        </a:tabLst>
                      </a:pPr>
                      <a:endParaRPr lang="fa-IR" sz="1800" b="1">
                        <a:latin typeface="Times New Roman"/>
                        <a:ea typeface="Times New Roman"/>
                        <a:cs typeface="B Nazani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016000">
                <a:tc>
                  <a:txBody>
                    <a:bodyPr/>
                    <a:lstStyle/>
                    <a:p>
                      <a:pPr marL="0" marR="0" algn="r" rtl="1">
                        <a:lnSpc>
                          <a:spcPct val="115000"/>
                        </a:lnSpc>
                        <a:spcBef>
                          <a:spcPts val="0"/>
                        </a:spcBef>
                        <a:spcAft>
                          <a:spcPts val="0"/>
                        </a:spcAft>
                        <a:tabLst>
                          <a:tab pos="245110" algn="l"/>
                        </a:tabLst>
                      </a:pPr>
                      <a:r>
                        <a:rPr lang="fa-IR" sz="1200" b="1" dirty="0">
                          <a:latin typeface="Times New Roman"/>
                          <a:ea typeface="Times New Roman"/>
                          <a:cs typeface="B Nazanin"/>
                        </a:rPr>
                        <a:t>15 درصد از جمع کل(سطح برنزین)     </a:t>
                      </a:r>
                      <a:r>
                        <a:rPr lang="fa-IR" sz="1100" b="1" dirty="0">
                          <a:latin typeface="Times New Roman"/>
                          <a:ea typeface="Times New Roman"/>
                          <a:cs typeface="B Nazanin"/>
                        </a:rPr>
                        <a:t>سطح نقره (</a:t>
                      </a:r>
                      <a:r>
                        <a:rPr lang="fa-IR" sz="1600" b="1" dirty="0">
                          <a:latin typeface="Times New Roman"/>
                          <a:ea typeface="Times New Roman"/>
                          <a:cs typeface="B Nazanin"/>
                        </a:rPr>
                        <a:t>تا  35%)  /    </a:t>
                      </a:r>
                      <a:r>
                        <a:rPr lang="fa-IR" sz="1100" b="1" dirty="0">
                          <a:latin typeface="Times New Roman"/>
                          <a:ea typeface="Times New Roman"/>
                          <a:cs typeface="B Nazanin"/>
                        </a:rPr>
                        <a:t>سطح طلا(</a:t>
                      </a:r>
                      <a:r>
                        <a:rPr lang="fa-IR" sz="1600" b="1" dirty="0">
                          <a:latin typeface="Times New Roman"/>
                          <a:ea typeface="Times New Roman"/>
                          <a:cs typeface="B Nazanin"/>
                        </a:rPr>
                        <a:t>تا 65%) /  </a:t>
                      </a:r>
                      <a:r>
                        <a:rPr lang="fa-IR" sz="1100" b="1" dirty="0">
                          <a:latin typeface="Times New Roman"/>
                          <a:ea typeface="Times New Roman"/>
                          <a:cs typeface="B Nazanin"/>
                        </a:rPr>
                        <a:t>سطح پلاتنیوم  (</a:t>
                      </a:r>
                      <a:r>
                        <a:rPr lang="fa-IR" sz="1600" b="1" dirty="0">
                          <a:latin typeface="Times New Roman"/>
                          <a:ea typeface="Times New Roman"/>
                          <a:cs typeface="B Nazanin"/>
                        </a:rPr>
                        <a:t>بالا تر 65</a:t>
                      </a:r>
                      <a:r>
                        <a:rPr lang="fa-IR" sz="1600" b="1" dirty="0" smtClean="0">
                          <a:latin typeface="Times New Roman"/>
                          <a:ea typeface="Times New Roman"/>
                          <a:cs typeface="B Nazanin"/>
                        </a:rPr>
                        <a:t>%)ش</a:t>
                      </a:r>
                      <a:endParaRPr lang="en-US" sz="18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gn="r" rtl="1">
                        <a:lnSpc>
                          <a:spcPct val="115000"/>
                        </a:lnSpc>
                        <a:spcBef>
                          <a:spcPts val="0"/>
                        </a:spcBef>
                        <a:spcAft>
                          <a:spcPts val="0"/>
                        </a:spcAft>
                        <a:tabLst>
                          <a:tab pos="245110" algn="l"/>
                        </a:tabLst>
                      </a:pPr>
                      <a:r>
                        <a:rPr lang="fa-IR" sz="1800" b="1" dirty="0">
                          <a:latin typeface="Times New Roman"/>
                          <a:ea typeface="Times New Roman"/>
                          <a:cs typeface="B Nazanin"/>
                        </a:rPr>
                        <a:t>تا 15%</a:t>
                      </a:r>
                      <a:endParaRPr lang="en-US" sz="1800" b="1"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245110" algn="l"/>
                          <a:tab pos="2683510" algn="l"/>
                        </a:tabLst>
                      </a:pPr>
                      <a:r>
                        <a:rPr lang="fa-IR" sz="1800" b="1">
                          <a:latin typeface="Times New Roman"/>
                          <a:ea typeface="Times New Roman"/>
                          <a:cs typeface="B Nazanin"/>
                        </a:rPr>
                        <a:t>تا 35%</a:t>
                      </a:r>
                      <a:endParaRPr lang="en-US" sz="18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245110" algn="l"/>
                          <a:tab pos="2683510" algn="l"/>
                        </a:tabLst>
                      </a:pPr>
                      <a:r>
                        <a:rPr lang="fa-IR" sz="1800" b="1">
                          <a:latin typeface="Times New Roman"/>
                          <a:ea typeface="Times New Roman"/>
                          <a:cs typeface="B Nazanin"/>
                        </a:rPr>
                        <a:t>تا 65%</a:t>
                      </a:r>
                      <a:endParaRPr lang="en-US" sz="1800" b="1">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tabLst>
                          <a:tab pos="245110" algn="l"/>
                          <a:tab pos="2683510" algn="l"/>
                        </a:tabLst>
                      </a:pPr>
                      <a:r>
                        <a:rPr lang="fa-IR" sz="1800" b="1" dirty="0">
                          <a:latin typeface="Times New Roman"/>
                          <a:ea typeface="Times New Roman"/>
                          <a:cs typeface="B Nazanin"/>
                        </a:rPr>
                        <a:t>بالاتر از 65%</a:t>
                      </a:r>
                      <a:endParaRPr lang="en-US" sz="18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sz="3600" b="1" dirty="0" smtClean="0">
                <a:solidFill>
                  <a:srgbClr val="FF0000"/>
                </a:solidFill>
              </a:rPr>
              <a:t>6- مدیریت دفتر سبز</a:t>
            </a:r>
            <a:br>
              <a:rPr lang="fa-IR" sz="3600" b="1" dirty="0" smtClean="0">
                <a:solidFill>
                  <a:srgbClr val="FF0000"/>
                </a:solidFill>
              </a:rPr>
            </a:br>
            <a:r>
              <a:rPr lang="fa-IR" sz="3600" b="1" dirty="0" smtClean="0"/>
              <a:t/>
            </a:r>
            <a:br>
              <a:rPr lang="fa-IR" sz="3600" b="1" dirty="0" smtClean="0"/>
            </a:br>
            <a:endParaRPr lang="en-US" sz="3600" b="1" dirty="0"/>
          </a:p>
        </p:txBody>
      </p:sp>
      <p:sp>
        <p:nvSpPr>
          <p:cNvPr id="4" name="Content Placeholder 2"/>
          <p:cNvSpPr txBox="1">
            <a:spLocks/>
          </p:cNvSpPr>
          <p:nvPr/>
        </p:nvSpPr>
        <p:spPr>
          <a:xfrm>
            <a:off x="990600" y="762000"/>
            <a:ext cx="7848600" cy="5516563"/>
          </a:xfrm>
          <a:prstGeom prst="rect">
            <a:avLst/>
          </a:prstGeom>
        </p:spPr>
        <p:txBody>
          <a:bodyPr vert="horz" lIns="91440" tIns="45720" rIns="91440" bIns="45720" rtlCol="0">
            <a:normAutofit lnSpcReduction="10000"/>
          </a:bodyPr>
          <a:lstStyle/>
          <a:p>
            <a:pPr marL="342900" marR="0" lvl="0" indent="-342900" algn="r" defTabSz="914400" rtl="1" eaLnBrk="1" fontAlgn="auto" latinLnBrk="0" hangingPunct="1">
              <a:lnSpc>
                <a:spcPct val="100000"/>
              </a:lnSpc>
              <a:spcBef>
                <a:spcPct val="20000"/>
              </a:spcBef>
              <a:spcAft>
                <a:spcPts val="0"/>
              </a:spcAft>
              <a:buClrTx/>
              <a:buSzTx/>
              <a:tabLst/>
              <a:defRPr/>
            </a:pPr>
            <a:r>
              <a:rPr kumimoji="0" lang="fa-IR" sz="3200" i="0" u="sng" strike="noStrike" kern="1200" cap="none" spc="0" normalizeH="0" baseline="0" noProof="0" dirty="0" smtClean="0">
                <a:ln>
                  <a:noFill/>
                </a:ln>
                <a:solidFill>
                  <a:schemeClr val="tx1"/>
                </a:solidFill>
                <a:effectLst/>
                <a:uLnTx/>
                <a:uFillTx/>
                <a:cs typeface="B Nazanin" pitchFamily="2" charset="-78"/>
              </a:rPr>
              <a:t>مشخصات خط مشی</a:t>
            </a:r>
          </a:p>
          <a:p>
            <a:pPr marL="342900" marR="0" lvl="0" indent="-342900" algn="r" defTabSz="914400" rtl="1" eaLnBrk="1" fontAlgn="auto" latinLnBrk="0" hangingPunct="1">
              <a:lnSpc>
                <a:spcPct val="100000"/>
              </a:lnSpc>
              <a:spcBef>
                <a:spcPct val="20000"/>
              </a:spcBef>
              <a:spcAft>
                <a:spcPts val="0"/>
              </a:spcAft>
              <a:buClrTx/>
              <a:buSzTx/>
              <a:tabLst/>
              <a:defRPr/>
            </a:pPr>
            <a:endParaRPr kumimoji="0" lang="fa-IR" sz="3200" i="0" u="sng" strike="noStrike" kern="1200" cap="none" spc="0" normalizeH="0" baseline="0" noProof="0" dirty="0" smtClean="0">
              <a:ln>
                <a:noFill/>
              </a:ln>
              <a:solidFill>
                <a:schemeClr val="tx1"/>
              </a:solidFill>
              <a:effectLst/>
              <a:uLnTx/>
              <a:uFillTx/>
              <a:cs typeface="B Nazanin" pitchFamily="2" charset="-78"/>
            </a:endParaRPr>
          </a:p>
          <a:p>
            <a:pPr marL="514350" lvl="0" indent="-514350" algn="r" rtl="1">
              <a:spcBef>
                <a:spcPct val="20000"/>
              </a:spcBef>
              <a:buFont typeface="+mj-lt"/>
              <a:buAutoNum type="arabicPeriod"/>
            </a:pPr>
            <a:r>
              <a:rPr lang="ar-SA" sz="3200" dirty="0" smtClean="0">
                <a:cs typeface="B Nazanin" pitchFamily="2" charset="-78"/>
              </a:rPr>
              <a:t>با خط مشی شرکتی مطابقت دارد</a:t>
            </a:r>
            <a:endParaRPr lang="fa-IR" sz="3200" dirty="0" smtClean="0">
              <a:cs typeface="B Nazanin" pitchFamily="2" charset="-78"/>
            </a:endParaRPr>
          </a:p>
          <a:p>
            <a:pPr marL="514350" lvl="0" indent="-514350" algn="r" rtl="1">
              <a:spcBef>
                <a:spcPct val="20000"/>
              </a:spcBef>
              <a:buFont typeface="+mj-lt"/>
              <a:buAutoNum type="arabicPeriod"/>
            </a:pPr>
            <a:r>
              <a:rPr lang="ar-SA" sz="3200" dirty="0" smtClean="0">
                <a:cs typeface="B Nazanin" pitchFamily="2" charset="-78"/>
              </a:rPr>
              <a:t>دارای تعهد مدیریت ارشد است</a:t>
            </a:r>
            <a:endParaRPr lang="fa-IR" sz="3200" dirty="0" smtClean="0">
              <a:cs typeface="B Nazanin" pitchFamily="2" charset="-78"/>
            </a:endParaRPr>
          </a:p>
          <a:p>
            <a:pPr marL="514350" lvl="0" indent="-514350" algn="r" rtl="1">
              <a:spcBef>
                <a:spcPct val="20000"/>
              </a:spcBef>
              <a:buFont typeface="+mj-lt"/>
              <a:buAutoNum type="arabicPeriod"/>
            </a:pPr>
            <a:r>
              <a:rPr lang="ar-SA" sz="3200" dirty="0" smtClean="0">
                <a:cs typeface="B Nazanin" pitchFamily="2" charset="-78"/>
              </a:rPr>
              <a:t>مسائل اصلی زیست محیطی را پوشش می دهد</a:t>
            </a:r>
            <a:endParaRPr lang="fa-IR" sz="3200" dirty="0" smtClean="0">
              <a:cs typeface="B Nazanin" pitchFamily="2" charset="-78"/>
            </a:endParaRPr>
          </a:p>
          <a:p>
            <a:pPr marL="514350" lvl="0" indent="-514350" algn="r" rtl="1">
              <a:spcBef>
                <a:spcPct val="20000"/>
              </a:spcBef>
              <a:buFont typeface="+mj-lt"/>
              <a:buAutoNum type="arabicPeriod"/>
            </a:pPr>
            <a:r>
              <a:rPr lang="ar-SA" sz="3200" dirty="0" smtClean="0">
                <a:cs typeface="B Nazanin" pitchFamily="2" charset="-78"/>
              </a:rPr>
              <a:t>شامل تعهدی برای بهبود مستمر است</a:t>
            </a:r>
            <a:endParaRPr lang="fa-IR" sz="3200" dirty="0" smtClean="0">
              <a:cs typeface="B Nazanin" pitchFamily="2" charset="-78"/>
            </a:endParaRPr>
          </a:p>
          <a:p>
            <a:pPr marL="514350" lvl="0" indent="-514350" algn="r" rtl="1">
              <a:spcBef>
                <a:spcPct val="20000"/>
              </a:spcBef>
              <a:buFont typeface="+mj-lt"/>
              <a:buAutoNum type="arabicPeriod"/>
            </a:pPr>
            <a:r>
              <a:rPr lang="ar-SA" sz="3200" dirty="0" smtClean="0">
                <a:cs typeface="B Nazanin" pitchFamily="2" charset="-78"/>
              </a:rPr>
              <a:t>شامل تعهدی است برای مطابقت با قانون </a:t>
            </a:r>
            <a:endParaRPr lang="fa-IR" sz="3200" dirty="0" smtClean="0">
              <a:cs typeface="B Nazanin" pitchFamily="2" charset="-78"/>
            </a:endParaRPr>
          </a:p>
          <a:p>
            <a:pPr marL="514350" lvl="0" indent="-514350" algn="r" rtl="1">
              <a:spcBef>
                <a:spcPct val="20000"/>
              </a:spcBef>
              <a:buFont typeface="+mj-lt"/>
              <a:buAutoNum type="arabicPeriod"/>
            </a:pPr>
            <a:r>
              <a:rPr lang="ar-SA" sz="3200" dirty="0" smtClean="0">
                <a:cs typeface="B Nazanin" pitchFamily="2" charset="-78"/>
              </a:rPr>
              <a:t>تعهدات روشن ایجاد می کند</a:t>
            </a:r>
            <a:endParaRPr lang="fa-IR" sz="3200" dirty="0" smtClean="0">
              <a:cs typeface="B Nazanin" pitchFamily="2" charset="-78"/>
            </a:endParaRPr>
          </a:p>
          <a:p>
            <a:pPr marL="514350" lvl="0" indent="-514350" algn="r" rtl="1">
              <a:spcBef>
                <a:spcPct val="20000"/>
              </a:spcBef>
              <a:buFont typeface="+mj-lt"/>
              <a:buAutoNum type="arabicPeriod"/>
            </a:pPr>
            <a:r>
              <a:rPr lang="ar-SA" sz="3200" dirty="0" smtClean="0">
                <a:cs typeface="B Nazanin" pitchFamily="2" charset="-78"/>
              </a:rPr>
              <a:t>به طور عموم موجود است</a:t>
            </a:r>
            <a:endParaRPr lang="fa-IR" sz="3200" dirty="0" smtClean="0">
              <a:cs typeface="B Nazanin" pitchFamily="2" charset="-78"/>
            </a:endParaRPr>
          </a:p>
          <a:p>
            <a:pPr marL="514350" indent="-514350" algn="r" rtl="1">
              <a:spcBef>
                <a:spcPct val="20000"/>
              </a:spcBef>
              <a:buFont typeface="+mj-lt"/>
              <a:buAutoNum type="arabicPeriod"/>
            </a:pPr>
            <a:r>
              <a:rPr lang="ar-SA" sz="3200" dirty="0" smtClean="0">
                <a:cs typeface="B Nazanin" pitchFamily="2" charset="-78"/>
              </a:rPr>
              <a:t>به طور روشن نوشته شده و جامع است</a:t>
            </a:r>
            <a:endParaRPr lang="en-US" sz="3200" dirty="0" smtClean="0">
              <a:cs typeface="B Nazanin" pitchFamily="2" charset="-78"/>
            </a:endParaRPr>
          </a:p>
          <a:p>
            <a:pPr marL="514350" lvl="0" indent="-514350" algn="r" rtl="1">
              <a:spcBef>
                <a:spcPct val="20000"/>
              </a:spcBef>
              <a:buFont typeface="+mj-lt"/>
              <a:buAutoNum type="arabicPeriod"/>
            </a:pPr>
            <a:endParaRPr kumimoji="0" lang="fa-IR" sz="3200" i="0" u="sng" strike="noStrike" kern="1200" cap="none" spc="0" normalizeH="0" baseline="0" noProof="0" dirty="0" smtClean="0">
              <a:ln>
                <a:noFill/>
              </a:ln>
              <a:solidFill>
                <a:schemeClr val="tx1"/>
              </a:solidFill>
              <a:effectLst/>
              <a:uLnTx/>
              <a:uFillTx/>
              <a:cs typeface="B Nazanin" pitchFamily="2" charset="-78"/>
            </a:endParaRPr>
          </a:p>
        </p:txBody>
      </p:sp>
      <p:pic>
        <p:nvPicPr>
          <p:cNvPr id="5" name="Picture 19" descr="Clock Hands Spinning - PowerPoint Animation">
            <a:hlinkClick r:id="rId2"/>
          </p:cNvPr>
          <p:cNvPicPr>
            <a:picLocks noChangeAspect="1" noChangeArrowheads="1" noCrop="1"/>
          </p:cNvPicPr>
          <p:nvPr/>
        </p:nvPicPr>
        <p:blipFill>
          <a:blip r:embed="rId3" cstate="print"/>
          <a:srcRect/>
          <a:stretch>
            <a:fillRect/>
          </a:stretch>
        </p:blipFill>
        <p:spPr bwMode="auto">
          <a:xfrm>
            <a:off x="457200" y="381000"/>
            <a:ext cx="2590800" cy="2590802"/>
          </a:xfrm>
          <a:prstGeom prst="rect">
            <a:avLst/>
          </a:prstGeom>
          <a:noFill/>
        </p:spPr>
      </p:pic>
      <p:sp>
        <p:nvSpPr>
          <p:cNvPr id="6" name="Rectangle 5"/>
          <p:cNvSpPr/>
          <p:nvPr/>
        </p:nvSpPr>
        <p:spPr>
          <a:xfrm>
            <a:off x="609600" y="2514600"/>
            <a:ext cx="2057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09600" y="457200"/>
          <a:ext cx="7924800" cy="6062472"/>
        </p:xfrm>
        <a:graphic>
          <a:graphicData uri="http://schemas.openxmlformats.org/drawingml/2006/table">
            <a:tbl>
              <a:tblPr rtl="1"/>
              <a:tblGrid>
                <a:gridCol w="7924800"/>
              </a:tblGrid>
              <a:tr h="202803">
                <a:tc>
                  <a:txBody>
                    <a:bodyPr/>
                    <a:lstStyle/>
                    <a:p>
                      <a:pPr algn="ctr" rtl="1">
                        <a:spcAft>
                          <a:spcPts val="0"/>
                        </a:spcAft>
                      </a:pPr>
                      <a:r>
                        <a:rPr lang="fa-IR" sz="1800" b="1">
                          <a:latin typeface="Times New Roman"/>
                          <a:cs typeface="B Nazanin"/>
                        </a:rPr>
                        <a:t>خط مشی زیست محیطی دفتری مدل </a:t>
                      </a:r>
                      <a:r>
                        <a:rPr lang="en-US" sz="1800" b="1">
                          <a:latin typeface="Times New Roman"/>
                          <a:cs typeface="B Nazanin"/>
                        </a:rPr>
                        <a:t>A</a:t>
                      </a:r>
                      <a:endParaRPr lang="en-US" sz="1800">
                        <a:latin typeface="Calibri"/>
                      </a:endParaRPr>
                    </a:p>
                  </a:txBody>
                  <a:tcPr marL="62459" marR="62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78796">
                <a:tc>
                  <a:txBody>
                    <a:bodyPr/>
                    <a:lstStyle/>
                    <a:p>
                      <a:pPr algn="just" rtl="1">
                        <a:spcAft>
                          <a:spcPts val="0"/>
                        </a:spcAft>
                      </a:pPr>
                      <a:r>
                        <a:rPr lang="fa-IR" sz="1800" dirty="0">
                          <a:latin typeface="Times New Roman"/>
                          <a:cs typeface="B Nazanin"/>
                        </a:rPr>
                        <a:t>خط مشی زیست محیطی حقوقی مدل </a:t>
                      </a:r>
                      <a:r>
                        <a:rPr lang="en-US" sz="1800" dirty="0">
                          <a:latin typeface="Times New Roman"/>
                          <a:cs typeface="B Nazanin"/>
                        </a:rPr>
                        <a:t>A</a:t>
                      </a:r>
                      <a:r>
                        <a:rPr lang="fa-IR" sz="1800" dirty="0">
                          <a:latin typeface="Times New Roman"/>
                          <a:cs typeface="B Nazanin"/>
                        </a:rPr>
                        <a:t> بیان می کند که "ما حمایت زیست محیطی و توسعه پایدار را به عنوان اولویت های کلیدی برای تمام سازمان ها در نظر می گیریم و آن را ضروری برای موفقیت آتی کسب و کارمان می دانیم". </a:t>
                      </a:r>
                      <a:endParaRPr lang="en-US" sz="1800" dirty="0">
                        <a:latin typeface="Calibri"/>
                      </a:endParaRPr>
                    </a:p>
                    <a:p>
                      <a:pPr algn="just" rtl="1">
                        <a:spcAft>
                          <a:spcPts val="0"/>
                        </a:spcAft>
                      </a:pPr>
                      <a:r>
                        <a:rPr lang="fa-IR" sz="1800" dirty="0">
                          <a:latin typeface="Times New Roman"/>
                          <a:cs typeface="B Nazanin"/>
                        </a:rPr>
                        <a:t>این خط مشی تعیین می کند که ما چگونه هدف در برآورده کردن این تعهد در دفترمان توسط بهبود مستمر عملکرد زیست محیطی مان داریم. ما موارد ذیل را انجام خواهیم داد:</a:t>
                      </a:r>
                      <a:endParaRPr lang="en-US" sz="1800" dirty="0">
                        <a:latin typeface="Calibri"/>
                      </a:endParaRPr>
                    </a:p>
                    <a:p>
                      <a:pPr marL="342900" lvl="0" indent="-342900" algn="just" rtl="1">
                        <a:lnSpc>
                          <a:spcPct val="115000"/>
                        </a:lnSpc>
                        <a:spcAft>
                          <a:spcPts val="0"/>
                        </a:spcAft>
                        <a:buFont typeface="Times New Roman"/>
                        <a:buChar char="-"/>
                      </a:pPr>
                      <a:r>
                        <a:rPr lang="fa-IR" sz="1800" dirty="0">
                          <a:latin typeface="Times New Roman"/>
                          <a:ea typeface="Times New Roman"/>
                          <a:cs typeface="B Nazanin"/>
                        </a:rPr>
                        <a:t>اختصاص دادن مسئولیت برای اعمال خط مشی زیست محیطی دفتر به یک مدیر ارشد؛</a:t>
                      </a:r>
                      <a:endParaRPr lang="en-US" sz="1800" dirty="0">
                        <a:latin typeface="Times New Roman"/>
                        <a:ea typeface="Times New Roman"/>
                        <a:cs typeface="B Mitra"/>
                      </a:endParaRPr>
                    </a:p>
                    <a:p>
                      <a:pPr marL="342900" lvl="0" indent="-342900" algn="just" rtl="1">
                        <a:lnSpc>
                          <a:spcPct val="115000"/>
                        </a:lnSpc>
                        <a:spcAft>
                          <a:spcPts val="0"/>
                        </a:spcAft>
                        <a:buFont typeface="Times New Roman"/>
                        <a:buChar char="-"/>
                      </a:pPr>
                      <a:r>
                        <a:rPr lang="fa-IR" sz="1800" dirty="0">
                          <a:latin typeface="Times New Roman"/>
                          <a:ea typeface="Times New Roman"/>
                          <a:cs typeface="B Nazanin"/>
                        </a:rPr>
                        <a:t>کمینه سازی منابع مان با اعمال سلسله مراتب کاهش، استفاده مجدد و بازیافت؛</a:t>
                      </a:r>
                      <a:endParaRPr lang="en-US" sz="1800" dirty="0">
                        <a:latin typeface="Times New Roman"/>
                        <a:ea typeface="Times New Roman"/>
                        <a:cs typeface="B Mitra"/>
                      </a:endParaRPr>
                    </a:p>
                    <a:p>
                      <a:pPr marL="342900" lvl="0" indent="-342900" algn="just" rtl="1">
                        <a:lnSpc>
                          <a:spcPct val="115000"/>
                        </a:lnSpc>
                        <a:spcAft>
                          <a:spcPts val="0"/>
                        </a:spcAft>
                        <a:buFont typeface="Times New Roman"/>
                        <a:buChar char="-"/>
                      </a:pPr>
                      <a:r>
                        <a:rPr lang="fa-IR" sz="1800" dirty="0">
                          <a:latin typeface="Times New Roman"/>
                          <a:ea typeface="Times New Roman"/>
                          <a:cs typeface="B Nazanin"/>
                        </a:rPr>
                        <a:t>هر ضایعات به جا مانده را با ایمنی و مطابق با تمام قوانین مربوط دور خواهیم ریخت؛</a:t>
                      </a:r>
                      <a:endParaRPr lang="en-US" sz="1800" dirty="0">
                        <a:latin typeface="Times New Roman"/>
                        <a:ea typeface="Times New Roman"/>
                        <a:cs typeface="B Mitra"/>
                      </a:endParaRPr>
                    </a:p>
                    <a:p>
                      <a:pPr marL="342900" lvl="0" indent="-342900" algn="just" rtl="1">
                        <a:lnSpc>
                          <a:spcPct val="115000"/>
                        </a:lnSpc>
                        <a:spcAft>
                          <a:spcPts val="0"/>
                        </a:spcAft>
                        <a:buFont typeface="Times New Roman"/>
                        <a:buChar char="-"/>
                      </a:pPr>
                      <a:r>
                        <a:rPr lang="fa-IR" sz="1800" dirty="0">
                          <a:latin typeface="Times New Roman"/>
                          <a:ea typeface="Times New Roman"/>
                          <a:cs typeface="B Nazanin"/>
                        </a:rPr>
                        <a:t>استفاده از انرژی مان را در تمام بخش های دفترمان از طریق آگاه سازی پرسنل و استفاده از گرمایش، تهویه مطبوع، روشنایی و تجهیزات دفتری کارآمد از نظر انرژی کمینه سازی خواهیم کرد.</a:t>
                      </a:r>
                      <a:endParaRPr lang="en-US" sz="1800" dirty="0">
                        <a:latin typeface="Times New Roman"/>
                        <a:ea typeface="Times New Roman"/>
                        <a:cs typeface="B Mitra"/>
                      </a:endParaRPr>
                    </a:p>
                    <a:p>
                      <a:pPr marL="342900" lvl="0" indent="-342900" algn="just" rtl="1">
                        <a:lnSpc>
                          <a:spcPct val="115000"/>
                        </a:lnSpc>
                        <a:spcAft>
                          <a:spcPts val="0"/>
                        </a:spcAft>
                        <a:buFont typeface="Times New Roman"/>
                        <a:buChar char="-"/>
                      </a:pPr>
                      <a:r>
                        <a:rPr lang="fa-IR" sz="1800" dirty="0">
                          <a:latin typeface="Times New Roman"/>
                          <a:ea typeface="Times New Roman"/>
                          <a:cs typeface="B Nazanin"/>
                        </a:rPr>
                        <a:t>ما تاثیرات زیست محیطی محصولات و خدمات را در تصمیمات خریدمان لحاظ خواهیم کرد و در صورت امکان محصولات درجه از نظر زیست محیطی خریداری خواهیم کرد. </a:t>
                      </a:r>
                      <a:endParaRPr lang="en-US" sz="1800" dirty="0">
                        <a:latin typeface="Times New Roman"/>
                        <a:ea typeface="Times New Roman"/>
                        <a:cs typeface="B Mitra"/>
                      </a:endParaRPr>
                    </a:p>
                    <a:p>
                      <a:pPr marL="342900" lvl="0" indent="-342900" algn="just" rtl="1">
                        <a:lnSpc>
                          <a:spcPct val="115000"/>
                        </a:lnSpc>
                        <a:spcAft>
                          <a:spcPts val="0"/>
                        </a:spcAft>
                        <a:buFont typeface="Times New Roman"/>
                        <a:buChar char="-"/>
                      </a:pPr>
                      <a:r>
                        <a:rPr lang="fa-IR" sz="1800" dirty="0">
                          <a:latin typeface="Times New Roman"/>
                          <a:ea typeface="Times New Roman"/>
                          <a:cs typeface="B Nazanin"/>
                        </a:rPr>
                        <a:t>ما تاثیرات زیست محیطی رفت و آمد به کار و مسافرت های کسب و کار را با استفاده کارآمد از مسافرت و با تشویق دوچرخه سواری و حمل و نقل عمومی کاهش خواهیم داد؛ و</a:t>
                      </a:r>
                      <a:endParaRPr lang="en-US" sz="1800" dirty="0">
                        <a:latin typeface="Times New Roman"/>
                        <a:ea typeface="Times New Roman"/>
                        <a:cs typeface="B Mitra"/>
                      </a:endParaRPr>
                    </a:p>
                    <a:p>
                      <a:pPr marL="342900" lvl="0" indent="-342900" algn="just" rtl="1">
                        <a:lnSpc>
                          <a:spcPct val="115000"/>
                        </a:lnSpc>
                        <a:spcAft>
                          <a:spcPts val="0"/>
                        </a:spcAft>
                        <a:buFont typeface="Times New Roman"/>
                        <a:buChar char="-"/>
                      </a:pPr>
                      <a:r>
                        <a:rPr lang="fa-IR" sz="1800" dirty="0">
                          <a:latin typeface="Times New Roman"/>
                          <a:ea typeface="Times New Roman"/>
                          <a:cs typeface="B Nazanin"/>
                        </a:rPr>
                        <a:t>ایده پردازی پرسنل را تشویق خواهیم کرد و پرسنل را در رابطه با ابتکارات زیست محیطی جدید به روز نگه خواهیم داشت.</a:t>
                      </a:r>
                      <a:endParaRPr lang="en-US" sz="1800" dirty="0">
                        <a:latin typeface="Times New Roman"/>
                        <a:ea typeface="Times New Roman"/>
                        <a:cs typeface="B Mitra"/>
                      </a:endParaRPr>
                    </a:p>
                    <a:p>
                      <a:pPr marL="342900" lvl="0" indent="-342900" algn="just" rtl="1">
                        <a:lnSpc>
                          <a:spcPct val="115000"/>
                        </a:lnSpc>
                        <a:spcAft>
                          <a:spcPts val="0"/>
                        </a:spcAft>
                        <a:buFont typeface="Times New Roman"/>
                        <a:buChar char="-"/>
                      </a:pPr>
                      <a:r>
                        <a:rPr lang="fa-IR" sz="1800" dirty="0">
                          <a:latin typeface="Times New Roman"/>
                          <a:ea typeface="Times New Roman"/>
                          <a:cs typeface="B Nazanin"/>
                        </a:rPr>
                        <a:t>جهت اعمال خط مشی زیست محیطی با یک برنامه عملی را به طور سالیانه مقرر خواهیم کرد که توسط آن اهداف زیست محیطی مان و تاریخ های هدف گذاری شده برای آن سال تعیین گردد. </a:t>
                      </a:r>
                      <a:endParaRPr lang="en-US" sz="1800" dirty="0">
                        <a:latin typeface="Times New Roman"/>
                        <a:ea typeface="Times New Roman"/>
                        <a:cs typeface="B Mitra"/>
                      </a:endParaRPr>
                    </a:p>
                    <a:p>
                      <a:pPr algn="ctr" rtl="1">
                        <a:lnSpc>
                          <a:spcPct val="115000"/>
                        </a:lnSpc>
                        <a:spcAft>
                          <a:spcPts val="0"/>
                        </a:spcAft>
                      </a:pPr>
                      <a:r>
                        <a:rPr lang="fa-IR" sz="1800" dirty="0">
                          <a:latin typeface="Times New Roman"/>
                          <a:ea typeface="Times New Roman"/>
                          <a:cs typeface="B Nazanin"/>
                        </a:rPr>
                        <a:t>                                                                             امضاء : رئیس کل</a:t>
                      </a:r>
                      <a:endParaRPr lang="en-US" sz="1800" dirty="0">
                        <a:latin typeface="Calibri"/>
                        <a:ea typeface="Times New Roman"/>
                        <a:cs typeface="Arial"/>
                      </a:endParaRPr>
                    </a:p>
                  </a:txBody>
                  <a:tcPr marL="62459" marR="62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990600"/>
          <a:ext cx="8077200" cy="1406448"/>
        </p:xfrm>
        <a:graphic>
          <a:graphicData uri="http://schemas.openxmlformats.org/drawingml/2006/table">
            <a:tbl>
              <a:tblPr rtl="1"/>
              <a:tblGrid>
                <a:gridCol w="2200599"/>
                <a:gridCol w="5876601"/>
              </a:tblGrid>
              <a:tr h="533400">
                <a:tc>
                  <a:txBody>
                    <a:bodyPr/>
                    <a:lstStyle/>
                    <a:p>
                      <a:pPr algn="just" rtl="1">
                        <a:spcAft>
                          <a:spcPts val="0"/>
                        </a:spcAft>
                      </a:pPr>
                      <a:r>
                        <a:rPr lang="fa-IR" sz="1400" dirty="0">
                          <a:latin typeface="Times New Roman"/>
                          <a:cs typeface="B Nazanin"/>
                        </a:rPr>
                        <a:t>تعهدات خط مشی گذاری:</a:t>
                      </a:r>
                      <a:endParaRPr lang="en-US" sz="1200" dirty="0">
                        <a:latin typeface="Calibri"/>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just" rtl="1">
                        <a:spcAft>
                          <a:spcPts val="0"/>
                        </a:spcAft>
                      </a:pPr>
                      <a:r>
                        <a:rPr lang="fa-IR" sz="1400">
                          <a:latin typeface="Times New Roman"/>
                          <a:cs typeface="B Nazanin"/>
                        </a:rPr>
                        <a:t>ما ضایعاتمان، مصرف منابع طبیعی مان و مصرف انرژی مان را تمام حوزه های کسب و کارمان کمینه سازی می کنیم. </a:t>
                      </a:r>
                      <a:endParaRPr lang="en-US" sz="1200">
                        <a:latin typeface="Calibri"/>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16484">
                <a:tc>
                  <a:txBody>
                    <a:bodyPr/>
                    <a:lstStyle/>
                    <a:p>
                      <a:pPr algn="just" rtl="1">
                        <a:spcAft>
                          <a:spcPts val="0"/>
                        </a:spcAft>
                      </a:pPr>
                      <a:r>
                        <a:rPr lang="fa-IR" sz="1400">
                          <a:latin typeface="Times New Roman"/>
                          <a:cs typeface="B Nazanin"/>
                        </a:rPr>
                        <a:t>هدف 1:</a:t>
                      </a:r>
                      <a:endParaRPr lang="en-US" sz="1200">
                        <a:latin typeface="Calibri"/>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rtl="1">
                        <a:spcAft>
                          <a:spcPts val="0"/>
                        </a:spcAft>
                      </a:pPr>
                      <a:r>
                        <a:rPr lang="fa-IR" sz="1400" dirty="0">
                          <a:latin typeface="Times New Roman"/>
                          <a:cs typeface="B Nazanin"/>
                        </a:rPr>
                        <a:t>کاهش دادن فزونی های ضایعات تا 5% تا </a:t>
                      </a:r>
                      <a:r>
                        <a:rPr lang="fa-IR" sz="1400" dirty="0" smtClean="0">
                          <a:latin typeface="Times New Roman"/>
                          <a:cs typeface="B Nazanin"/>
                        </a:rPr>
                        <a:t>خرداد 1392.</a:t>
                      </a:r>
                      <a:endParaRPr lang="en-US" sz="1200" dirty="0">
                        <a:latin typeface="Calibri"/>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116484">
                <a:tc>
                  <a:txBody>
                    <a:bodyPr/>
                    <a:lstStyle/>
                    <a:p>
                      <a:pPr algn="just" rtl="1">
                        <a:spcAft>
                          <a:spcPts val="0"/>
                        </a:spcAft>
                      </a:pPr>
                      <a:r>
                        <a:rPr lang="fa-IR" sz="1400">
                          <a:latin typeface="Times New Roman"/>
                          <a:cs typeface="B Nazanin"/>
                        </a:rPr>
                        <a:t>رهبر پروژه: </a:t>
                      </a:r>
                      <a:endParaRPr lang="en-US" sz="1200">
                        <a:latin typeface="Calibri"/>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rtl="1">
                        <a:spcAft>
                          <a:spcPts val="0"/>
                        </a:spcAft>
                      </a:pPr>
                      <a:r>
                        <a:rPr lang="fa-IR" sz="1400">
                          <a:latin typeface="Times New Roman"/>
                          <a:cs typeface="B Nazanin"/>
                        </a:rPr>
                        <a:t>یک مدیر.</a:t>
                      </a:r>
                      <a:endParaRPr lang="en-US" sz="1200">
                        <a:latin typeface="Calibri"/>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232968">
                <a:tc>
                  <a:txBody>
                    <a:bodyPr/>
                    <a:lstStyle/>
                    <a:p>
                      <a:pPr algn="just" rtl="1">
                        <a:spcAft>
                          <a:spcPts val="0"/>
                        </a:spcAft>
                      </a:pPr>
                      <a:r>
                        <a:rPr lang="fa-IR" sz="1400">
                          <a:latin typeface="Times New Roman"/>
                          <a:cs typeface="B Nazanin"/>
                        </a:rPr>
                        <a:t>روش نظارت:</a:t>
                      </a:r>
                      <a:endParaRPr lang="en-US" sz="1200">
                        <a:latin typeface="Calibri"/>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rtl="1">
                        <a:spcAft>
                          <a:spcPts val="0"/>
                        </a:spcAft>
                      </a:pPr>
                      <a:r>
                        <a:rPr lang="fa-IR" sz="1400">
                          <a:latin typeface="Times New Roman"/>
                          <a:cs typeface="B Nazanin"/>
                        </a:rPr>
                        <a:t>کل ارقام جریان های مختلف ضایعات و بهبودها در مقابل ارقام قبلی، که به طور ماهانه قرار است ثبت شود. </a:t>
                      </a:r>
                      <a:endParaRPr lang="en-US" sz="1200">
                        <a:latin typeface="Calibri"/>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116484">
                <a:tc>
                  <a:txBody>
                    <a:bodyPr/>
                    <a:lstStyle/>
                    <a:p>
                      <a:pPr algn="just" rtl="1">
                        <a:spcAft>
                          <a:spcPts val="0"/>
                        </a:spcAft>
                      </a:pPr>
                      <a:r>
                        <a:rPr lang="fa-IR" sz="1400">
                          <a:latin typeface="Times New Roman"/>
                          <a:cs typeface="B Nazanin"/>
                        </a:rPr>
                        <a:t>خط پایه: </a:t>
                      </a:r>
                      <a:endParaRPr lang="en-US" sz="1200">
                        <a:latin typeface="Calibri"/>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en-US" sz="1400" dirty="0">
                          <a:latin typeface="Times New Roman"/>
                          <a:cs typeface="B Nazanin"/>
                        </a:rPr>
                        <a:t>kg</a:t>
                      </a:r>
                      <a:r>
                        <a:rPr lang="fa-IR" sz="1400" dirty="0">
                          <a:latin typeface="Times New Roman"/>
                          <a:cs typeface="B Nazanin"/>
                        </a:rPr>
                        <a:t> بر حسب هر شخص. </a:t>
                      </a:r>
                      <a:endParaRPr lang="en-US" sz="1200" dirty="0">
                        <a:latin typeface="Calibri"/>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nvGraphicFramePr>
        <p:xfrm>
          <a:off x="457201" y="2743201"/>
          <a:ext cx="8085081" cy="3886199"/>
        </p:xfrm>
        <a:graphic>
          <a:graphicData uri="http://schemas.openxmlformats.org/drawingml/2006/table">
            <a:tbl>
              <a:tblPr rtl="1"/>
              <a:tblGrid>
                <a:gridCol w="2680952"/>
                <a:gridCol w="1204602"/>
                <a:gridCol w="969122"/>
                <a:gridCol w="969122"/>
                <a:gridCol w="843305"/>
                <a:gridCol w="1417978"/>
              </a:tblGrid>
              <a:tr h="504156">
                <a:tc>
                  <a:txBody>
                    <a:bodyPr/>
                    <a:lstStyle/>
                    <a:p>
                      <a:pPr algn="ctr" rtl="1">
                        <a:spcAft>
                          <a:spcPts val="0"/>
                        </a:spcAft>
                      </a:pPr>
                      <a:r>
                        <a:rPr lang="fa-IR" sz="1400" dirty="0">
                          <a:latin typeface="Times New Roman"/>
                          <a:cs typeface="B Nazanin"/>
                        </a:rPr>
                        <a:t>برنامه عملی</a:t>
                      </a:r>
                      <a:endParaRPr lang="en-US" sz="1400" dirty="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a:latin typeface="Times New Roman"/>
                          <a:cs typeface="B Nazanin"/>
                        </a:rPr>
                        <a:t>تاریخ هدف</a:t>
                      </a:r>
                      <a:endParaRPr lang="en-US" sz="14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a:latin typeface="Times New Roman"/>
                          <a:cs typeface="B Nazanin"/>
                        </a:rPr>
                        <a:t>مسئولیت</a:t>
                      </a:r>
                      <a:endParaRPr lang="en-US" sz="14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a:latin typeface="Times New Roman"/>
                          <a:cs typeface="B Nazanin"/>
                        </a:rPr>
                        <a:t>شاخص عملکرد</a:t>
                      </a:r>
                      <a:endParaRPr lang="en-US" sz="14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a:latin typeface="Times New Roman"/>
                          <a:cs typeface="B Nazanin"/>
                        </a:rPr>
                        <a:t>هزینه منابع</a:t>
                      </a:r>
                      <a:endParaRPr lang="en-US" sz="14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a:latin typeface="Times New Roman"/>
                          <a:cs typeface="B Nazanin"/>
                        </a:rPr>
                        <a:t>غیرتطابق و اقدامات اصلاحی انجام شده</a:t>
                      </a:r>
                      <a:endParaRPr lang="en-US" sz="14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3214">
                <a:tc>
                  <a:txBody>
                    <a:bodyPr/>
                    <a:lstStyle/>
                    <a:p>
                      <a:pPr algn="ctr" rtl="1">
                        <a:spcAft>
                          <a:spcPts val="0"/>
                        </a:spcAft>
                      </a:pPr>
                      <a:r>
                        <a:rPr lang="fa-IR" sz="1400">
                          <a:latin typeface="Times New Roman"/>
                          <a:cs typeface="B Nazanin"/>
                        </a:rPr>
                        <a:t>ایجاد راهنمایی های عمومی خوب برای حفظ و نگهداری محل برای پرسنل</a:t>
                      </a:r>
                      <a:endParaRPr lang="en-US" sz="14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endParaRPr lang="en-US" sz="1400" dirty="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a:latin typeface="Times New Roman"/>
                          <a:cs typeface="B Nazanin"/>
                        </a:rPr>
                        <a:t>مدیر دفتر</a:t>
                      </a:r>
                      <a:endParaRPr lang="en-US" sz="14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a:latin typeface="Times New Roman"/>
                          <a:cs typeface="B Nazanin"/>
                        </a:rPr>
                        <a:t>تولید راهنمایی ها</a:t>
                      </a:r>
                      <a:endParaRPr lang="en-US" sz="14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a:latin typeface="Times New Roman"/>
                          <a:cs typeface="B Nazanin"/>
                        </a:rPr>
                        <a:t>2 روز</a:t>
                      </a:r>
                      <a:endParaRPr lang="en-US" sz="14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a:latin typeface="Times New Roman"/>
                          <a:cs typeface="B Nazanin"/>
                        </a:rPr>
                        <a:t>تکمیل شده به موقع </a:t>
                      </a:r>
                      <a:endParaRPr lang="en-US" sz="14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4285">
                <a:tc>
                  <a:txBody>
                    <a:bodyPr/>
                    <a:lstStyle/>
                    <a:p>
                      <a:pPr algn="ctr" rtl="1">
                        <a:spcAft>
                          <a:spcPts val="0"/>
                        </a:spcAft>
                      </a:pPr>
                      <a:r>
                        <a:rPr lang="fa-IR" sz="1400" dirty="0">
                          <a:latin typeface="Times New Roman"/>
                          <a:cs typeface="B Nazanin"/>
                        </a:rPr>
                        <a:t>قراردادن پوستر بر بالای تمام دستگاه های فتوکپی جهت یادآوری پرسنل از کپی کردن به طور دو سو</a:t>
                      </a:r>
                      <a:endParaRPr lang="en-US" sz="1400" dirty="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endParaRPr lang="en-US" sz="1400" dirty="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a:latin typeface="Times New Roman"/>
                          <a:cs typeface="B Nazanin"/>
                        </a:rPr>
                        <a:t>کارمند </a:t>
                      </a:r>
                      <a:endParaRPr lang="en-US" sz="14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a:latin typeface="Times New Roman"/>
                          <a:cs typeface="B Nazanin"/>
                        </a:rPr>
                        <a:t>تولید پوستر</a:t>
                      </a:r>
                      <a:endParaRPr lang="en-US" sz="14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a:latin typeface="Times New Roman"/>
                          <a:cs typeface="B Nazanin"/>
                        </a:rPr>
                        <a:t>1 روز </a:t>
                      </a:r>
                      <a:endParaRPr lang="en-US" sz="14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a:latin typeface="Times New Roman"/>
                          <a:cs typeface="B Nazanin"/>
                        </a:rPr>
                        <a:t>تکمیل شده به موقع </a:t>
                      </a:r>
                      <a:endParaRPr lang="en-US" sz="14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4285">
                <a:tc>
                  <a:txBody>
                    <a:bodyPr/>
                    <a:lstStyle/>
                    <a:p>
                      <a:pPr algn="ctr" rtl="1">
                        <a:spcAft>
                          <a:spcPts val="0"/>
                        </a:spcAft>
                      </a:pPr>
                      <a:r>
                        <a:rPr lang="fa-IR" sz="1400">
                          <a:latin typeface="Times New Roman"/>
                          <a:cs typeface="B Nazanin"/>
                        </a:rPr>
                        <a:t>آموزش تمام پرسنل برای استفاده از پست الکترونیکی جهت ارتباط داخلی</a:t>
                      </a:r>
                      <a:endParaRPr lang="en-US" sz="14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endParaRPr lang="en-US" sz="1400" dirty="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a:latin typeface="Times New Roman"/>
                          <a:cs typeface="B Nazanin"/>
                        </a:rPr>
                        <a:t>مدیر </a:t>
                      </a:r>
                      <a:r>
                        <a:rPr lang="en-US" sz="1400">
                          <a:latin typeface="Times New Roman"/>
                          <a:cs typeface="B Nazanin"/>
                        </a:rPr>
                        <a:t>IT</a:t>
                      </a:r>
                      <a:endParaRPr lang="en-US" sz="14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a:latin typeface="Times New Roman"/>
                          <a:cs typeface="B Nazanin"/>
                        </a:rPr>
                        <a:t>تعداد پرسنل آموزش یافته </a:t>
                      </a:r>
                      <a:endParaRPr lang="en-US" sz="14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a:latin typeface="Times New Roman"/>
                          <a:cs typeface="B Nazanin"/>
                        </a:rPr>
                        <a:t>1 ساعت آموزش برای 300 پرسنل</a:t>
                      </a:r>
                      <a:endParaRPr lang="en-US" sz="14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a:latin typeface="Times New Roman"/>
                          <a:cs typeface="B Nazanin"/>
                        </a:rPr>
                        <a:t>آموزش 50 پرسنل به تاخیر افتاده </a:t>
                      </a:r>
                      <a:r>
                        <a:rPr lang="fa-IR" sz="1400">
                          <a:latin typeface="Calibri"/>
                          <a:cs typeface="Times New Roman"/>
                        </a:rPr>
                        <a:t>–</a:t>
                      </a:r>
                      <a:r>
                        <a:rPr lang="fa-IR" sz="1400">
                          <a:latin typeface="Times New Roman"/>
                          <a:cs typeface="B Nazanin"/>
                        </a:rPr>
                        <a:t> کمبود منابع تکمیل شده در 1 مارس </a:t>
                      </a:r>
                      <a:endParaRPr lang="en-US" sz="14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0259">
                <a:tc>
                  <a:txBody>
                    <a:bodyPr/>
                    <a:lstStyle/>
                    <a:p>
                      <a:pPr algn="ctr" rtl="1">
                        <a:spcAft>
                          <a:spcPts val="0"/>
                        </a:spcAft>
                      </a:pPr>
                      <a:r>
                        <a:rPr lang="fa-IR" sz="1400">
                          <a:latin typeface="Times New Roman"/>
                          <a:cs typeface="B Nazanin"/>
                        </a:rPr>
                        <a:t>ارزیابی تمام پرینت های گزارشات کامپیوتر در جهت تعیین اینکه آیا اطلاعات قابل دسترسی به طور آنلاین بوده یا خیر</a:t>
                      </a:r>
                      <a:endParaRPr lang="en-US" sz="14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endParaRPr lang="en-US" sz="1400" dirty="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a:latin typeface="Times New Roman"/>
                          <a:cs typeface="B Nazanin"/>
                        </a:rPr>
                        <a:t>مدیر </a:t>
                      </a:r>
                      <a:r>
                        <a:rPr lang="en-US" sz="1400">
                          <a:latin typeface="Times New Roman"/>
                          <a:cs typeface="B Nazanin"/>
                        </a:rPr>
                        <a:t>IT</a:t>
                      </a:r>
                      <a:endParaRPr lang="en-US" sz="14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a:latin typeface="Times New Roman"/>
                          <a:cs typeface="B Nazanin"/>
                        </a:rPr>
                        <a:t>تعداد گزارشات ارزیابی شده </a:t>
                      </a:r>
                      <a:endParaRPr lang="en-US" sz="14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a:latin typeface="Times New Roman"/>
                          <a:cs typeface="B Nazanin"/>
                        </a:rPr>
                        <a:t>1 روز </a:t>
                      </a:r>
                      <a:endParaRPr lang="en-US" sz="140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spcAft>
                          <a:spcPts val="0"/>
                        </a:spcAft>
                      </a:pPr>
                      <a:r>
                        <a:rPr lang="fa-IR" sz="1400" dirty="0">
                          <a:latin typeface="Times New Roman"/>
                          <a:cs typeface="B Nazanin"/>
                        </a:rPr>
                        <a:t>تکمیل شده به موقع </a:t>
                      </a:r>
                      <a:endParaRPr lang="en-US" sz="1400" dirty="0">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4081" name="Rectangle 1"/>
          <p:cNvSpPr>
            <a:spLocks noChangeArrowheads="1"/>
          </p:cNvSpPr>
          <p:nvPr/>
        </p:nvSpPr>
        <p:spPr bwMode="auto">
          <a:xfrm>
            <a:off x="2209800" y="539234"/>
            <a:ext cx="4724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Times New Roman" pitchFamily="18" charset="0"/>
                <a:cs typeface="B Nazanin" pitchFamily="2" charset="-78"/>
              </a:rPr>
              <a:t>جدول 2-8- برنامه زیست محیطی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algn="r"/>
            <a:r>
              <a:rPr lang="fa-IR" sz="3600" b="1" dirty="0" smtClean="0">
                <a:solidFill>
                  <a:srgbClr val="FF0000"/>
                </a:solidFill>
              </a:rPr>
              <a:t>6- مدیریت دفتر سبز</a:t>
            </a:r>
            <a:br>
              <a:rPr lang="fa-IR" sz="3600" b="1" dirty="0" smtClean="0">
                <a:solidFill>
                  <a:srgbClr val="FF0000"/>
                </a:solidFill>
              </a:rPr>
            </a:br>
            <a:r>
              <a:rPr lang="fa-IR" sz="3600" b="1" dirty="0" smtClean="0">
                <a:solidFill>
                  <a:srgbClr val="FF0000"/>
                </a:solidFill>
              </a:rPr>
              <a:t>اجرا</a:t>
            </a:r>
            <a:endParaRPr lang="en-US" sz="3600" b="1" dirty="0"/>
          </a:p>
        </p:txBody>
      </p:sp>
      <p:sp>
        <p:nvSpPr>
          <p:cNvPr id="4" name="Content Placeholder 2"/>
          <p:cNvSpPr txBox="1">
            <a:spLocks/>
          </p:cNvSpPr>
          <p:nvPr/>
        </p:nvSpPr>
        <p:spPr>
          <a:xfrm>
            <a:off x="2438400" y="1600200"/>
            <a:ext cx="6400800" cy="4678363"/>
          </a:xfrm>
          <a:prstGeom prst="rect">
            <a:avLst/>
          </a:prstGeom>
        </p:spPr>
        <p:txBody>
          <a:bodyPr vert="horz" lIns="91440" tIns="45720" rIns="91440" bIns="45720" rtlCol="0">
            <a:normAutofit/>
          </a:bodyPr>
          <a:lstStyle/>
          <a:p>
            <a:pPr marL="514350" lvl="0" indent="-514350" algn="r" rtl="1">
              <a:spcBef>
                <a:spcPct val="20000"/>
              </a:spcBef>
              <a:buFont typeface="+mj-lt"/>
              <a:buAutoNum type="arabicPeriod"/>
            </a:pPr>
            <a:r>
              <a:rPr lang="ar-SA" sz="3200" dirty="0" smtClean="0">
                <a:cs typeface="B Nazanin" pitchFamily="2" charset="-78"/>
              </a:rPr>
              <a:t>روش ها و مستندات </a:t>
            </a:r>
            <a:endParaRPr lang="fa-IR" sz="3200" dirty="0" smtClean="0">
              <a:cs typeface="B Nazanin" pitchFamily="2" charset="-78"/>
            </a:endParaRPr>
          </a:p>
          <a:p>
            <a:pPr marL="514350" indent="-514350" algn="r" rtl="1">
              <a:spcBef>
                <a:spcPct val="20000"/>
              </a:spcBef>
              <a:buFont typeface="+mj-lt"/>
              <a:buAutoNum type="arabicPeriod"/>
            </a:pPr>
            <a:r>
              <a:rPr lang="ar-SA" sz="3200" dirty="0" smtClean="0">
                <a:cs typeface="B Nazanin" pitchFamily="2" charset="-78"/>
              </a:rPr>
              <a:t>چه چیزی را باید پوشش داد</a:t>
            </a:r>
            <a:endParaRPr lang="en-US" sz="3200" dirty="0" smtClean="0">
              <a:cs typeface="B Nazanin" pitchFamily="2" charset="-78"/>
            </a:endParaRPr>
          </a:p>
          <a:p>
            <a:pPr marL="514350" lvl="0" indent="-514350" algn="r" rtl="1">
              <a:spcBef>
                <a:spcPct val="20000"/>
              </a:spcBef>
              <a:buFont typeface="+mj-lt"/>
              <a:buAutoNum type="arabicPeriod"/>
            </a:pPr>
            <a:r>
              <a:rPr lang="ar-SA" sz="3200" dirty="0" smtClean="0">
                <a:cs typeface="B Nazanin" pitchFamily="2" charset="-78"/>
              </a:rPr>
              <a:t>آموزش</a:t>
            </a:r>
            <a:endParaRPr lang="fa-IR" sz="3200" dirty="0" smtClean="0">
              <a:cs typeface="B Nazanin" pitchFamily="2" charset="-78"/>
            </a:endParaRPr>
          </a:p>
          <a:p>
            <a:pPr marL="514350" indent="-514350" algn="r" rtl="1">
              <a:spcBef>
                <a:spcPct val="20000"/>
              </a:spcBef>
              <a:buFont typeface="+mj-lt"/>
              <a:buAutoNum type="arabicPeriod"/>
            </a:pPr>
            <a:r>
              <a:rPr lang="ar-SA" sz="3200" dirty="0" smtClean="0">
                <a:cs typeface="B Nazanin" pitchFamily="2" charset="-78"/>
              </a:rPr>
              <a:t>راحتی استفاده </a:t>
            </a:r>
            <a:endParaRPr lang="en-US" sz="3200" dirty="0" smtClean="0">
              <a:cs typeface="B Nazanin" pitchFamily="2" charset="-78"/>
            </a:endParaRPr>
          </a:p>
          <a:p>
            <a:pPr marL="514350" lvl="0" indent="-514350" algn="r" rtl="1">
              <a:spcBef>
                <a:spcPct val="20000"/>
              </a:spcBef>
              <a:buFont typeface="+mj-lt"/>
              <a:buAutoNum type="arabicPeriod"/>
            </a:pPr>
            <a:endParaRPr kumimoji="0" lang="fa-IR" sz="3200" i="0" u="sng" strike="noStrike" kern="1200" cap="none" spc="0" normalizeH="0" baseline="0" noProof="0" dirty="0" smtClean="0">
              <a:ln>
                <a:noFill/>
              </a:ln>
              <a:solidFill>
                <a:schemeClr val="tx1"/>
              </a:solidFill>
              <a:effectLst/>
              <a:uLnTx/>
              <a:uFillTx/>
              <a:cs typeface="B Nazanin" pitchFamily="2" charset="-78"/>
            </a:endParaRPr>
          </a:p>
        </p:txBody>
      </p:sp>
      <p:sp>
        <p:nvSpPr>
          <p:cNvPr id="6" name="Rectangle 5"/>
          <p:cNvSpPr/>
          <p:nvPr/>
        </p:nvSpPr>
        <p:spPr>
          <a:xfrm>
            <a:off x="1676400" y="4572000"/>
            <a:ext cx="24384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rgbClr val="FF0000"/>
                </a:solidFill>
              </a:rPr>
              <a:t>7- گزارش دهی دفتر سبز</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pPr>
              <a:buNone/>
            </a:pPr>
            <a:r>
              <a:rPr lang="ar-SA" b="1" u="sng" dirty="0" smtClean="0"/>
              <a:t>گزارش دهی چرا؟</a:t>
            </a:r>
            <a:endParaRPr lang="fa-IR" b="1" u="sng" dirty="0" smtClean="0"/>
          </a:p>
          <a:p>
            <a:pPr>
              <a:buNone/>
            </a:pPr>
            <a:endParaRPr lang="en-US" u="sng" dirty="0" smtClean="0"/>
          </a:p>
          <a:p>
            <a:pPr marL="514350" indent="-514350">
              <a:buFont typeface="+mj-lt"/>
              <a:buAutoNum type="arabicPeriod"/>
            </a:pPr>
            <a:r>
              <a:rPr lang="ar-SA" dirty="0" smtClean="0"/>
              <a:t>آگاهی پرسنل را افزایش دهید</a:t>
            </a:r>
            <a:endParaRPr lang="en-US" dirty="0" smtClean="0"/>
          </a:p>
          <a:p>
            <a:pPr marL="514350" indent="-514350">
              <a:buFont typeface="+mj-lt"/>
              <a:buAutoNum type="arabicPeriod"/>
            </a:pPr>
            <a:r>
              <a:rPr lang="ar-SA" dirty="0" smtClean="0"/>
              <a:t>پیدا کنید که کجا هستید!</a:t>
            </a:r>
            <a:endParaRPr lang="en-US" dirty="0" smtClean="0"/>
          </a:p>
          <a:p>
            <a:pPr marL="514350" indent="-514350">
              <a:buFont typeface="+mj-lt"/>
              <a:buAutoNum type="arabicPeriod"/>
            </a:pPr>
            <a:r>
              <a:rPr lang="ar-SA" dirty="0" smtClean="0"/>
              <a:t>اطلاعات بهبود یافته مدیریت</a:t>
            </a:r>
            <a:endParaRPr lang="en-US" dirty="0" smtClean="0"/>
          </a:p>
          <a:p>
            <a:pPr marL="514350" indent="-514350">
              <a:buFont typeface="+mj-lt"/>
              <a:buAutoNum type="arabicPeriod"/>
            </a:pPr>
            <a:r>
              <a:rPr lang="ar-SA" dirty="0" smtClean="0"/>
              <a:t>مخاطره های کاهش یافته کسب و کار</a:t>
            </a:r>
            <a:endParaRPr lang="en-US" dirty="0" smtClean="0"/>
          </a:p>
          <a:p>
            <a:pPr marL="514350" indent="-514350">
              <a:buFont typeface="+mj-lt"/>
              <a:buAutoNum type="arabicPeriod"/>
            </a:pPr>
            <a:r>
              <a:rPr lang="ar-SA" dirty="0" smtClean="0"/>
              <a:t>تصویر عمومی</a:t>
            </a:r>
            <a:endParaRPr lang="fa-IR" dirty="0" smtClean="0"/>
          </a:p>
          <a:p>
            <a:pPr marL="514350" indent="-514350">
              <a:buFont typeface="+mj-lt"/>
              <a:buAutoNum type="arabicPeriod"/>
            </a:pPr>
            <a:r>
              <a:rPr lang="ar-SA" dirty="0" smtClean="0"/>
              <a:t>نشان دادن تلاش ها به ناظرین قانونی</a:t>
            </a:r>
            <a:endParaRPr lang="en-US" dirty="0" smtClean="0"/>
          </a:p>
          <a:p>
            <a:pPr marL="514350" indent="-514350">
              <a:buFont typeface="+mj-lt"/>
              <a:buAutoNum type="arabicPeriod"/>
            </a:pPr>
            <a:endParaRPr lang="en-US" dirty="0"/>
          </a:p>
        </p:txBody>
      </p:sp>
      <p:pic>
        <p:nvPicPr>
          <p:cNvPr id="4" name="Picture 31" descr="Tape Measure Opening Up - PowerPoint Animation">
            <a:hlinkClick r:id="rId2"/>
          </p:cNvPr>
          <p:cNvPicPr>
            <a:picLocks noChangeAspect="1" noChangeArrowheads="1" noCrop="1"/>
          </p:cNvPicPr>
          <p:nvPr/>
        </p:nvPicPr>
        <p:blipFill>
          <a:blip r:embed="rId3" cstate="print"/>
          <a:srcRect/>
          <a:stretch>
            <a:fillRect/>
          </a:stretch>
        </p:blipFill>
        <p:spPr bwMode="auto">
          <a:xfrm>
            <a:off x="457200" y="381000"/>
            <a:ext cx="2819400" cy="2819403"/>
          </a:xfrm>
          <a:prstGeom prst="rect">
            <a:avLst/>
          </a:prstGeom>
          <a:noFill/>
        </p:spPr>
      </p:pic>
      <p:sp>
        <p:nvSpPr>
          <p:cNvPr id="5" name="Rectangle 4"/>
          <p:cNvSpPr/>
          <p:nvPr/>
        </p:nvSpPr>
        <p:spPr>
          <a:xfrm>
            <a:off x="609600" y="2667000"/>
            <a:ext cx="2286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9"/>
          <p:cNvPicPr>
            <a:picLocks noChangeAspect="1" noChangeArrowheads="1"/>
          </p:cNvPicPr>
          <p:nvPr/>
        </p:nvPicPr>
        <p:blipFill>
          <a:blip r:embed="rId3" cstate="print"/>
          <a:srcRect/>
          <a:stretch>
            <a:fillRect/>
          </a:stretch>
        </p:blipFill>
        <p:spPr bwMode="auto">
          <a:xfrm>
            <a:off x="838200" y="304800"/>
            <a:ext cx="7696200" cy="6355876"/>
          </a:xfrm>
          <a:prstGeom prst="rect">
            <a:avLst/>
          </a:prstGeom>
          <a:ln>
            <a:noFill/>
          </a:ln>
          <a:effectLst>
            <a:softEdge rad="112500"/>
          </a:effectLst>
        </p:spPr>
      </p:pic>
    </p:spTree>
  </p:cSld>
  <p:clrMapOvr>
    <a:masterClrMapping/>
  </p:clrMapOvr>
  <p:transition advClick="0" advTm="500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b="1" u="sng" dirty="0" smtClean="0"/>
              <a:t>حوزه های دفتر سبز</a:t>
            </a:r>
            <a:endParaRPr lang="en-US" sz="4000"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fa-IR" b="1" dirty="0" smtClean="0"/>
              <a:t>انرژی(57)                            67</a:t>
            </a:r>
          </a:p>
          <a:p>
            <a:pPr marL="514350" indent="-514350">
              <a:buFont typeface="+mj-lt"/>
              <a:buAutoNum type="arabicPeriod"/>
            </a:pPr>
            <a:r>
              <a:rPr lang="fa-IR" b="1" dirty="0" smtClean="0"/>
              <a:t>آب (26)                              28</a:t>
            </a:r>
          </a:p>
          <a:p>
            <a:pPr marL="514350" indent="-514350">
              <a:buFont typeface="+mj-lt"/>
              <a:buAutoNum type="arabicPeriod"/>
            </a:pPr>
            <a:r>
              <a:rPr lang="fa-IR" b="1" dirty="0" smtClean="0"/>
              <a:t>زباله های دفترکار(56)         66</a:t>
            </a:r>
          </a:p>
          <a:p>
            <a:pPr marL="514350" indent="-514350">
              <a:buFont typeface="+mj-lt"/>
              <a:buAutoNum type="arabicPeriod"/>
            </a:pPr>
            <a:r>
              <a:rPr lang="fa-IR" b="1" dirty="0" smtClean="0"/>
              <a:t>خرید(46)                            49</a:t>
            </a:r>
          </a:p>
          <a:p>
            <a:pPr marL="514350" indent="-514350">
              <a:buFont typeface="+mj-lt"/>
              <a:buAutoNum type="arabicPeriod"/>
            </a:pPr>
            <a:r>
              <a:rPr lang="fa-IR" b="1" dirty="0" smtClean="0"/>
              <a:t>تدارکات(20)                       21</a:t>
            </a:r>
          </a:p>
          <a:p>
            <a:pPr marL="514350" indent="-514350">
              <a:buFont typeface="+mj-lt"/>
              <a:buAutoNum type="arabicPeriod"/>
            </a:pPr>
            <a:r>
              <a:rPr lang="fa-IR" b="1" dirty="0" smtClean="0"/>
              <a:t>کاغذ(18)                             19</a:t>
            </a:r>
          </a:p>
          <a:p>
            <a:pPr marL="514350" indent="-514350">
              <a:buFont typeface="+mj-lt"/>
              <a:buAutoNum type="arabicPeriod"/>
            </a:pPr>
            <a:r>
              <a:rPr lang="fa-IR" b="1" dirty="0" smtClean="0"/>
              <a:t>حمل و نقل(25)                 25</a:t>
            </a:r>
          </a:p>
          <a:p>
            <a:pPr marL="514350" indent="-514350">
              <a:buFont typeface="+mj-lt"/>
              <a:buAutoNum type="arabicPeriod"/>
            </a:pPr>
            <a:r>
              <a:rPr lang="fa-IR" b="1" dirty="0" smtClean="0"/>
              <a:t>صدا    (15)                         15  </a:t>
            </a:r>
          </a:p>
          <a:p>
            <a:pPr marL="514350" indent="-514350">
              <a:buFont typeface="+mj-lt"/>
              <a:buAutoNum type="arabicPeriod"/>
            </a:pPr>
            <a:r>
              <a:rPr lang="fa-IR" b="1" dirty="0" smtClean="0"/>
              <a:t> هوا(19)                              19 </a:t>
            </a:r>
          </a:p>
          <a:p>
            <a:pPr marL="514350" indent="-514350">
              <a:buNone/>
            </a:pPr>
            <a:r>
              <a:rPr lang="fa-IR" b="1" dirty="0" smtClean="0"/>
              <a:t>10. سیستم دفتر سبز</a:t>
            </a:r>
            <a:endParaRPr lang="en-US" b="1" dirty="0" smtClean="0"/>
          </a:p>
          <a:p>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1" u="sng" dirty="0" smtClean="0"/>
              <a:t>حوزه های دفتر سبز</a:t>
            </a:r>
            <a:endParaRPr lang="en-US" sz="3600" b="1" u="sng" dirty="0"/>
          </a:p>
        </p:txBody>
      </p:sp>
      <p:graphicFrame>
        <p:nvGraphicFramePr>
          <p:cNvPr id="6" name="Content Placeholder 5"/>
          <p:cNvGraphicFramePr>
            <a:graphicFrameLocks noGrp="1"/>
          </p:cNvGraphicFramePr>
          <p:nvPr>
            <p:ph idx="1"/>
          </p:nvPr>
        </p:nvGraphicFramePr>
        <p:xfrm>
          <a:off x="914400" y="1600200"/>
          <a:ext cx="7772400" cy="4348480"/>
        </p:xfrm>
        <a:graphic>
          <a:graphicData uri="http://schemas.openxmlformats.org/drawingml/2006/table">
            <a:tbl>
              <a:tblPr firstRow="1" bandRow="1">
                <a:tableStyleId>{5940675A-B579-460E-94D1-54222C63F5DA}</a:tableStyleId>
              </a:tblPr>
              <a:tblGrid>
                <a:gridCol w="1059872"/>
                <a:gridCol w="903681"/>
                <a:gridCol w="2208998"/>
                <a:gridCol w="2257343"/>
                <a:gridCol w="1342506"/>
              </a:tblGrid>
              <a:tr h="370840">
                <a:tc>
                  <a:txBody>
                    <a:bodyPr/>
                    <a:lstStyle/>
                    <a:p>
                      <a:pPr algn="ctr" rtl="1"/>
                      <a:r>
                        <a:rPr lang="fa-IR" b="1" dirty="0" smtClean="0">
                          <a:cs typeface="B Nazanin" pitchFamily="2" charset="-78"/>
                        </a:rPr>
                        <a:t>امتیاز کسب شده</a:t>
                      </a:r>
                      <a:endParaRPr lang="en-US" b="1" dirty="0">
                        <a:cs typeface="B Nazanin" pitchFamily="2" charset="-78"/>
                      </a:endParaRPr>
                    </a:p>
                  </a:txBody>
                  <a:tcPr/>
                </a:tc>
                <a:tc>
                  <a:txBody>
                    <a:bodyPr/>
                    <a:lstStyle/>
                    <a:p>
                      <a:pPr algn="ctr" rtl="1"/>
                      <a:r>
                        <a:rPr lang="fa-IR" b="1" dirty="0" smtClean="0">
                          <a:cs typeface="B Nazanin" pitchFamily="2" charset="-78"/>
                        </a:rPr>
                        <a:t>امتیاز</a:t>
                      </a:r>
                      <a:endParaRPr lang="en-US" b="1" dirty="0">
                        <a:cs typeface="B Nazanin" pitchFamily="2" charset="-78"/>
                      </a:endParaRPr>
                    </a:p>
                  </a:txBody>
                  <a:tcPr/>
                </a:tc>
                <a:tc>
                  <a:txBody>
                    <a:bodyPr/>
                    <a:lstStyle/>
                    <a:p>
                      <a:pPr algn="ctr" rtl="1"/>
                      <a:r>
                        <a:rPr lang="fa-IR" b="1" dirty="0" smtClean="0">
                          <a:cs typeface="B Nazanin" pitchFamily="2" charset="-78"/>
                        </a:rPr>
                        <a:t>تعداد الزامات/ توصیه ها</a:t>
                      </a:r>
                      <a:endParaRPr lang="en-US" b="1" dirty="0">
                        <a:cs typeface="B Nazanin" pitchFamily="2" charset="-78"/>
                      </a:endParaRPr>
                    </a:p>
                  </a:txBody>
                  <a:tcPr/>
                </a:tc>
                <a:tc>
                  <a:txBody>
                    <a:bodyPr/>
                    <a:lstStyle/>
                    <a:p>
                      <a:pPr algn="ctr" rtl="1"/>
                      <a:r>
                        <a:rPr lang="fa-IR" b="1" dirty="0" smtClean="0">
                          <a:cs typeface="B Nazanin" pitchFamily="2" charset="-78"/>
                        </a:rPr>
                        <a:t>بخش بندی</a:t>
                      </a:r>
                      <a:endParaRPr lang="en-US" b="1" dirty="0">
                        <a:cs typeface="B Nazanin" pitchFamily="2" charset="-78"/>
                      </a:endParaRPr>
                    </a:p>
                  </a:txBody>
                  <a:tcPr/>
                </a:tc>
                <a:tc>
                  <a:txBody>
                    <a:bodyPr/>
                    <a:lstStyle/>
                    <a:p>
                      <a:pPr algn="ctr" rtl="1"/>
                      <a:r>
                        <a:rPr lang="fa-IR" b="1" baseline="0" dirty="0" smtClean="0">
                          <a:cs typeface="B Nazanin" pitchFamily="2" charset="-78"/>
                        </a:rPr>
                        <a:t> حوزه دفتر سبز</a:t>
                      </a:r>
                      <a:endParaRPr lang="en-US" b="1" dirty="0">
                        <a:cs typeface="B Nazanin" pitchFamily="2" charset="-78"/>
                      </a:endParaRPr>
                    </a:p>
                  </a:txBody>
                  <a:tcPr/>
                </a:tc>
              </a:tr>
              <a:tr h="370840">
                <a:tc>
                  <a:txBody>
                    <a:bodyPr/>
                    <a:lstStyle/>
                    <a:p>
                      <a:pPr algn="ctr" rtl="1"/>
                      <a:endParaRPr lang="en-US" b="1" dirty="0">
                        <a:cs typeface="B Nazanin" pitchFamily="2" charset="-78"/>
                      </a:endParaRPr>
                    </a:p>
                  </a:txBody>
                  <a:tcPr/>
                </a:tc>
                <a:tc>
                  <a:txBody>
                    <a:bodyPr/>
                    <a:lstStyle/>
                    <a:p>
                      <a:pPr algn="ctr" rtl="1"/>
                      <a:r>
                        <a:rPr lang="fa-IR" b="1" dirty="0" smtClean="0">
                          <a:cs typeface="B Nazanin" pitchFamily="2" charset="-78"/>
                        </a:rPr>
                        <a:t>5</a:t>
                      </a:r>
                      <a:endParaRPr lang="en-US" b="1" dirty="0">
                        <a:cs typeface="B Nazanin" pitchFamily="2" charset="-78"/>
                      </a:endParaRPr>
                    </a:p>
                  </a:txBody>
                  <a:tcPr/>
                </a:tc>
                <a:tc>
                  <a:txBody>
                    <a:bodyPr/>
                    <a:lstStyle/>
                    <a:p>
                      <a:pPr algn="ctr" rtl="1"/>
                      <a:r>
                        <a:rPr lang="fa-IR" b="1" dirty="0" smtClean="0">
                          <a:cs typeface="B Nazanin" pitchFamily="2" charset="-78"/>
                        </a:rPr>
                        <a:t>5</a:t>
                      </a:r>
                      <a:endParaRPr lang="en-US" b="1" dirty="0">
                        <a:cs typeface="B Nazanin" pitchFamily="2" charset="-78"/>
                      </a:endParaRPr>
                    </a:p>
                  </a:txBody>
                  <a:tcPr/>
                </a:tc>
                <a:tc>
                  <a:txBody>
                    <a:bodyPr/>
                    <a:lstStyle/>
                    <a:p>
                      <a:pPr algn="ctr" rtl="1"/>
                      <a:r>
                        <a:rPr lang="fa-IR" b="1" dirty="0" smtClean="0">
                          <a:cs typeface="B Nazanin" pitchFamily="2" charset="-78"/>
                        </a:rPr>
                        <a:t>پایش مصرف انرژی </a:t>
                      </a:r>
                      <a:endParaRPr lang="en-US" b="1" dirty="0">
                        <a:cs typeface="B Nazanin" pitchFamily="2" charset="-78"/>
                      </a:endParaRPr>
                    </a:p>
                  </a:txBody>
                  <a:tcPr/>
                </a:tc>
                <a:tc rowSpan="8">
                  <a:txBody>
                    <a:bodyPr/>
                    <a:lstStyle/>
                    <a:p>
                      <a:pPr algn="ctr" rtl="1"/>
                      <a:endParaRPr lang="fa-IR" sz="2800" b="1" dirty="0" smtClean="0">
                        <a:cs typeface="B Nazanin" pitchFamily="2" charset="-78"/>
                      </a:endParaRPr>
                    </a:p>
                    <a:p>
                      <a:pPr algn="ctr" rtl="1"/>
                      <a:endParaRPr lang="fa-IR" sz="2800" b="1" dirty="0" smtClean="0">
                        <a:cs typeface="B Nazanin" pitchFamily="2" charset="-78"/>
                      </a:endParaRPr>
                    </a:p>
                    <a:p>
                      <a:pPr algn="ctr" rtl="1"/>
                      <a:r>
                        <a:rPr lang="fa-IR" sz="2800" b="1" dirty="0" smtClean="0">
                          <a:cs typeface="B Nazanin" pitchFamily="2" charset="-78"/>
                        </a:rPr>
                        <a:t>(1)</a:t>
                      </a:r>
                    </a:p>
                    <a:p>
                      <a:pPr algn="ctr" rtl="1"/>
                      <a:r>
                        <a:rPr lang="fa-IR" sz="2800" b="1" dirty="0" smtClean="0">
                          <a:cs typeface="B Nazanin" pitchFamily="2" charset="-78"/>
                        </a:rPr>
                        <a:t>انرژی</a:t>
                      </a:r>
                      <a:endParaRPr lang="en-US" sz="2800" b="1" dirty="0">
                        <a:cs typeface="B Nazanin" pitchFamily="2" charset="-78"/>
                      </a:endParaRPr>
                    </a:p>
                  </a:txBody>
                  <a:tcPr/>
                </a:tc>
              </a:tr>
              <a:tr h="370840">
                <a:tc>
                  <a:txBody>
                    <a:bodyPr/>
                    <a:lstStyle/>
                    <a:p>
                      <a:pPr algn="ctr" rtl="1"/>
                      <a:endParaRPr lang="en-US" b="1" dirty="0">
                        <a:cs typeface="B Nazanin" pitchFamily="2" charset="-78"/>
                      </a:endParaRPr>
                    </a:p>
                  </a:txBody>
                  <a:tcPr/>
                </a:tc>
                <a:tc>
                  <a:txBody>
                    <a:bodyPr/>
                    <a:lstStyle/>
                    <a:p>
                      <a:pPr algn="ctr" rtl="1"/>
                      <a:r>
                        <a:rPr lang="fa-IR" b="1" dirty="0" smtClean="0">
                          <a:cs typeface="B Nazanin" pitchFamily="2" charset="-78"/>
                        </a:rPr>
                        <a:t>16</a:t>
                      </a:r>
                      <a:endParaRPr lang="en-US" b="1" dirty="0">
                        <a:cs typeface="B Nazanin" pitchFamily="2" charset="-78"/>
                      </a:endParaRPr>
                    </a:p>
                  </a:txBody>
                  <a:tcPr/>
                </a:tc>
                <a:tc>
                  <a:txBody>
                    <a:bodyPr/>
                    <a:lstStyle/>
                    <a:p>
                      <a:pPr algn="ctr" rtl="1"/>
                      <a:r>
                        <a:rPr lang="fa-IR" b="1" dirty="0" smtClean="0">
                          <a:cs typeface="B Nazanin" pitchFamily="2" charset="-78"/>
                        </a:rPr>
                        <a:t>14</a:t>
                      </a:r>
                      <a:endParaRPr lang="en-US" b="1" dirty="0">
                        <a:cs typeface="B Nazanin" pitchFamily="2" charset="-78"/>
                      </a:endParaRPr>
                    </a:p>
                  </a:txBody>
                  <a:tcPr/>
                </a:tc>
                <a:tc>
                  <a:txBody>
                    <a:bodyPr/>
                    <a:lstStyle/>
                    <a:p>
                      <a:pPr algn="ctr" rtl="1"/>
                      <a:r>
                        <a:rPr lang="fa-IR" b="1" dirty="0" smtClean="0">
                          <a:cs typeface="B Nazanin" pitchFamily="2" charset="-78"/>
                        </a:rPr>
                        <a:t>جلوگیری از اتلاف انرژی</a:t>
                      </a:r>
                      <a:endParaRPr lang="en-US" b="1" dirty="0">
                        <a:cs typeface="B Nazanin" pitchFamily="2" charset="-78"/>
                      </a:endParaRPr>
                    </a:p>
                  </a:txBody>
                  <a:tcPr/>
                </a:tc>
                <a:tc vMerge="1">
                  <a:txBody>
                    <a:bodyPr/>
                    <a:lstStyle/>
                    <a:p>
                      <a:pPr algn="r" rtl="1"/>
                      <a:endParaRPr lang="en-US" b="0" dirty="0">
                        <a:cs typeface="Nazanin" pitchFamily="2" charset="-78"/>
                      </a:endParaRPr>
                    </a:p>
                  </a:txBody>
                  <a:tcPr/>
                </a:tc>
              </a:tr>
              <a:tr h="370840">
                <a:tc>
                  <a:txBody>
                    <a:bodyPr/>
                    <a:lstStyle/>
                    <a:p>
                      <a:pPr algn="ctr" rtl="1"/>
                      <a:endParaRPr lang="en-US" b="1" dirty="0">
                        <a:cs typeface="B Nazanin" pitchFamily="2" charset="-78"/>
                      </a:endParaRPr>
                    </a:p>
                  </a:txBody>
                  <a:tcPr/>
                </a:tc>
                <a:tc>
                  <a:txBody>
                    <a:bodyPr/>
                    <a:lstStyle/>
                    <a:p>
                      <a:pPr algn="ctr" rtl="1"/>
                      <a:r>
                        <a:rPr lang="fa-IR" b="1" dirty="0" smtClean="0">
                          <a:cs typeface="B Nazanin" pitchFamily="2" charset="-78"/>
                        </a:rPr>
                        <a:t>4</a:t>
                      </a:r>
                      <a:endParaRPr lang="en-US" b="1" dirty="0">
                        <a:cs typeface="B Nazanin" pitchFamily="2" charset="-78"/>
                      </a:endParaRPr>
                    </a:p>
                  </a:txBody>
                  <a:tcPr/>
                </a:tc>
                <a:tc>
                  <a:txBody>
                    <a:bodyPr/>
                    <a:lstStyle/>
                    <a:p>
                      <a:pPr algn="ctr" rtl="1"/>
                      <a:r>
                        <a:rPr lang="fa-IR" b="1" dirty="0" smtClean="0">
                          <a:cs typeface="B Nazanin" pitchFamily="2" charset="-78"/>
                        </a:rPr>
                        <a:t>2</a:t>
                      </a:r>
                      <a:endParaRPr lang="en-US" b="1" dirty="0">
                        <a:cs typeface="B Nazanin" pitchFamily="2" charset="-78"/>
                      </a:endParaRPr>
                    </a:p>
                  </a:txBody>
                  <a:tcPr/>
                </a:tc>
                <a:tc>
                  <a:txBody>
                    <a:bodyPr/>
                    <a:lstStyle/>
                    <a:p>
                      <a:pPr algn="ctr" rtl="1"/>
                      <a:r>
                        <a:rPr lang="fa-IR" b="1" dirty="0" smtClean="0">
                          <a:cs typeface="B Nazanin" pitchFamily="2" charset="-78"/>
                        </a:rPr>
                        <a:t>بازیابی انرژی (احیاء انرژی) </a:t>
                      </a:r>
                      <a:endParaRPr lang="en-US" b="1" dirty="0">
                        <a:cs typeface="B Nazanin" pitchFamily="2" charset="-78"/>
                      </a:endParaRPr>
                    </a:p>
                  </a:txBody>
                  <a:tcPr/>
                </a:tc>
                <a:tc vMerge="1">
                  <a:txBody>
                    <a:bodyPr/>
                    <a:lstStyle/>
                    <a:p>
                      <a:pPr algn="r" rtl="1"/>
                      <a:endParaRPr lang="en-US" b="0" dirty="0">
                        <a:cs typeface="Nazanin" pitchFamily="2" charset="-78"/>
                      </a:endParaRPr>
                    </a:p>
                  </a:txBody>
                  <a:tcPr/>
                </a:tc>
              </a:tr>
              <a:tr h="370840">
                <a:tc>
                  <a:txBody>
                    <a:bodyPr/>
                    <a:lstStyle/>
                    <a:p>
                      <a:pPr algn="ctr" rtl="1"/>
                      <a:endParaRPr lang="en-US" b="1" dirty="0">
                        <a:cs typeface="B Nazanin" pitchFamily="2" charset="-78"/>
                      </a:endParaRPr>
                    </a:p>
                  </a:txBody>
                  <a:tcPr/>
                </a:tc>
                <a:tc>
                  <a:txBody>
                    <a:bodyPr/>
                    <a:lstStyle/>
                    <a:p>
                      <a:pPr algn="ctr" rtl="1"/>
                      <a:r>
                        <a:rPr lang="fa-IR" b="1" dirty="0" smtClean="0">
                          <a:cs typeface="B Nazanin" pitchFamily="2" charset="-78"/>
                        </a:rPr>
                        <a:t>12</a:t>
                      </a:r>
                      <a:endParaRPr lang="en-US" b="1" dirty="0">
                        <a:cs typeface="B Nazanin" pitchFamily="2" charset="-78"/>
                      </a:endParaRPr>
                    </a:p>
                  </a:txBody>
                  <a:tcPr/>
                </a:tc>
                <a:tc>
                  <a:txBody>
                    <a:bodyPr/>
                    <a:lstStyle/>
                    <a:p>
                      <a:pPr algn="ctr" rtl="1"/>
                      <a:r>
                        <a:rPr lang="fa-IR" b="1" dirty="0" smtClean="0">
                          <a:cs typeface="B Nazanin" pitchFamily="2" charset="-78"/>
                        </a:rPr>
                        <a:t>9</a:t>
                      </a:r>
                      <a:endParaRPr lang="en-US" b="1" dirty="0">
                        <a:cs typeface="B Nazanin" pitchFamily="2" charset="-78"/>
                      </a:endParaRPr>
                    </a:p>
                  </a:txBody>
                  <a:tcPr/>
                </a:tc>
                <a:tc>
                  <a:txBody>
                    <a:bodyPr/>
                    <a:lstStyle/>
                    <a:p>
                      <a:pPr algn="ctr" rtl="1"/>
                      <a:r>
                        <a:rPr lang="fa-IR" b="1" dirty="0" smtClean="0">
                          <a:cs typeface="B Nazanin" pitchFamily="2" charset="-78"/>
                        </a:rPr>
                        <a:t>سیستم روشنایی</a:t>
                      </a:r>
                      <a:endParaRPr lang="en-US" b="1" dirty="0">
                        <a:cs typeface="B Nazanin" pitchFamily="2" charset="-78"/>
                      </a:endParaRPr>
                    </a:p>
                  </a:txBody>
                  <a:tcPr/>
                </a:tc>
                <a:tc vMerge="1">
                  <a:txBody>
                    <a:bodyPr/>
                    <a:lstStyle/>
                    <a:p>
                      <a:pPr algn="r" rtl="1"/>
                      <a:endParaRPr lang="en-US" b="0" dirty="0">
                        <a:cs typeface="Nazanin" pitchFamily="2" charset="-78"/>
                      </a:endParaRPr>
                    </a:p>
                  </a:txBody>
                  <a:tcPr/>
                </a:tc>
              </a:tr>
              <a:tr h="370840">
                <a:tc>
                  <a:txBody>
                    <a:bodyPr/>
                    <a:lstStyle/>
                    <a:p>
                      <a:pPr algn="ctr" rtl="1"/>
                      <a:endParaRPr lang="en-US" b="1" dirty="0">
                        <a:cs typeface="B Nazanin" pitchFamily="2" charset="-78"/>
                      </a:endParaRPr>
                    </a:p>
                  </a:txBody>
                  <a:tcPr/>
                </a:tc>
                <a:tc>
                  <a:txBody>
                    <a:bodyPr/>
                    <a:lstStyle/>
                    <a:p>
                      <a:pPr algn="ctr" rtl="1"/>
                      <a:r>
                        <a:rPr lang="fa-IR" b="1" dirty="0" smtClean="0">
                          <a:cs typeface="B Nazanin" pitchFamily="2" charset="-78"/>
                        </a:rPr>
                        <a:t>7</a:t>
                      </a:r>
                      <a:endParaRPr lang="en-US" b="1" dirty="0">
                        <a:cs typeface="B Nazanin" pitchFamily="2" charset="-78"/>
                      </a:endParaRPr>
                    </a:p>
                  </a:txBody>
                  <a:tcPr/>
                </a:tc>
                <a:tc>
                  <a:txBody>
                    <a:bodyPr/>
                    <a:lstStyle/>
                    <a:p>
                      <a:pPr algn="ctr" rtl="1"/>
                      <a:r>
                        <a:rPr lang="fa-IR" b="1" dirty="0" smtClean="0">
                          <a:cs typeface="B Nazanin" pitchFamily="2" charset="-78"/>
                        </a:rPr>
                        <a:t>6</a:t>
                      </a:r>
                      <a:endParaRPr lang="en-US" b="1" dirty="0">
                        <a:cs typeface="B Nazanin" pitchFamily="2" charset="-78"/>
                      </a:endParaRPr>
                    </a:p>
                  </a:txBody>
                  <a:tcPr/>
                </a:tc>
                <a:tc>
                  <a:txBody>
                    <a:bodyPr/>
                    <a:lstStyle/>
                    <a:p>
                      <a:pPr algn="ctr" rtl="1"/>
                      <a:r>
                        <a:rPr lang="fa-IR" b="1" dirty="0" smtClean="0">
                          <a:cs typeface="B Nazanin" pitchFamily="2" charset="-78"/>
                        </a:rPr>
                        <a:t>تجهیزات اداری </a:t>
                      </a:r>
                      <a:endParaRPr lang="en-US" b="1" dirty="0">
                        <a:cs typeface="B Nazanin" pitchFamily="2" charset="-78"/>
                      </a:endParaRPr>
                    </a:p>
                  </a:txBody>
                  <a:tcPr/>
                </a:tc>
                <a:tc vMerge="1">
                  <a:txBody>
                    <a:bodyPr/>
                    <a:lstStyle/>
                    <a:p>
                      <a:pPr algn="r" rtl="1"/>
                      <a:endParaRPr lang="en-US" b="0" dirty="0">
                        <a:cs typeface="Nazanin" pitchFamily="2" charset="-78"/>
                      </a:endParaRPr>
                    </a:p>
                  </a:txBody>
                  <a:tcPr/>
                </a:tc>
              </a:tr>
              <a:tr h="370840">
                <a:tc>
                  <a:txBody>
                    <a:bodyPr/>
                    <a:lstStyle/>
                    <a:p>
                      <a:pPr algn="ctr" rtl="1"/>
                      <a:endParaRPr lang="en-US" b="1" dirty="0">
                        <a:cs typeface="B Nazanin" pitchFamily="2" charset="-78"/>
                      </a:endParaRPr>
                    </a:p>
                  </a:txBody>
                  <a:tcPr/>
                </a:tc>
                <a:tc>
                  <a:txBody>
                    <a:bodyPr/>
                    <a:lstStyle/>
                    <a:p>
                      <a:pPr algn="ctr" rtl="1"/>
                      <a:r>
                        <a:rPr lang="fa-IR" b="1" dirty="0" smtClean="0">
                          <a:cs typeface="B Nazanin" pitchFamily="2" charset="-78"/>
                        </a:rPr>
                        <a:t>13</a:t>
                      </a:r>
                      <a:endParaRPr lang="en-US" b="1" dirty="0">
                        <a:cs typeface="B Nazanin" pitchFamily="2" charset="-78"/>
                      </a:endParaRPr>
                    </a:p>
                  </a:txBody>
                  <a:tcPr/>
                </a:tc>
                <a:tc>
                  <a:txBody>
                    <a:bodyPr/>
                    <a:lstStyle/>
                    <a:p>
                      <a:pPr algn="ctr" rtl="1"/>
                      <a:r>
                        <a:rPr lang="fa-IR" b="1" dirty="0" smtClean="0">
                          <a:cs typeface="B Nazanin" pitchFamily="2" charset="-78"/>
                        </a:rPr>
                        <a:t>13</a:t>
                      </a:r>
                      <a:endParaRPr lang="en-US" b="1" dirty="0">
                        <a:cs typeface="B Nazanin" pitchFamily="2" charset="-78"/>
                      </a:endParaRPr>
                    </a:p>
                  </a:txBody>
                  <a:tcPr/>
                </a:tc>
                <a:tc>
                  <a:txBody>
                    <a:bodyPr/>
                    <a:lstStyle/>
                    <a:p>
                      <a:pPr algn="ctr" rtl="1"/>
                      <a:r>
                        <a:rPr lang="fa-IR" b="1" dirty="0" smtClean="0">
                          <a:cs typeface="B Nazanin" pitchFamily="2" charset="-78"/>
                        </a:rPr>
                        <a:t>آشپزخانه / آبدارخانه</a:t>
                      </a:r>
                      <a:endParaRPr lang="en-US" b="1" dirty="0">
                        <a:cs typeface="B Nazanin" pitchFamily="2" charset="-78"/>
                      </a:endParaRPr>
                    </a:p>
                  </a:txBody>
                  <a:tcPr/>
                </a:tc>
                <a:tc vMerge="1">
                  <a:txBody>
                    <a:bodyPr/>
                    <a:lstStyle/>
                    <a:p>
                      <a:pPr algn="r" rtl="1"/>
                      <a:endParaRPr lang="en-US" b="0" dirty="0">
                        <a:cs typeface="Nazanin" pitchFamily="2" charset="-78"/>
                      </a:endParaRPr>
                    </a:p>
                  </a:txBody>
                  <a:tcPr/>
                </a:tc>
              </a:tr>
              <a:tr h="370840">
                <a:tc>
                  <a:txBody>
                    <a:bodyPr/>
                    <a:lstStyle/>
                    <a:p>
                      <a:pPr algn="ctr" rtl="1"/>
                      <a:endParaRPr lang="en-US" b="1" dirty="0">
                        <a:cs typeface="B Nazanin" pitchFamily="2" charset="-78"/>
                      </a:endParaRPr>
                    </a:p>
                  </a:txBody>
                  <a:tcPr/>
                </a:tc>
                <a:tc>
                  <a:txBody>
                    <a:bodyPr/>
                    <a:lstStyle/>
                    <a:p>
                      <a:pPr algn="ctr" rtl="1"/>
                      <a:r>
                        <a:rPr lang="fa-IR" b="1" dirty="0" smtClean="0">
                          <a:cs typeface="B Nazanin" pitchFamily="2" charset="-78"/>
                        </a:rPr>
                        <a:t>7</a:t>
                      </a:r>
                      <a:endParaRPr lang="en-US" b="1" dirty="0">
                        <a:cs typeface="B Nazanin" pitchFamily="2" charset="-78"/>
                      </a:endParaRPr>
                    </a:p>
                  </a:txBody>
                  <a:tcPr/>
                </a:tc>
                <a:tc>
                  <a:txBody>
                    <a:bodyPr/>
                    <a:lstStyle/>
                    <a:p>
                      <a:pPr algn="ctr" rtl="1"/>
                      <a:r>
                        <a:rPr lang="fa-IR" b="1" dirty="0" smtClean="0">
                          <a:cs typeface="B Nazanin" pitchFamily="2" charset="-78"/>
                        </a:rPr>
                        <a:t>6</a:t>
                      </a:r>
                      <a:endParaRPr lang="en-US" b="1" dirty="0">
                        <a:cs typeface="B Nazanin" pitchFamily="2" charset="-78"/>
                      </a:endParaRPr>
                    </a:p>
                  </a:txBody>
                  <a:tcPr/>
                </a:tc>
                <a:tc>
                  <a:txBody>
                    <a:bodyPr/>
                    <a:lstStyle/>
                    <a:p>
                      <a:pPr algn="ctr" rtl="1"/>
                      <a:r>
                        <a:rPr lang="fa-IR" b="1" dirty="0" smtClean="0">
                          <a:cs typeface="B Nazanin" pitchFamily="2" charset="-78"/>
                        </a:rPr>
                        <a:t>رختشوی‏خانه / لاندری</a:t>
                      </a:r>
                      <a:endParaRPr lang="en-US" b="1" dirty="0">
                        <a:cs typeface="B Nazanin" pitchFamily="2" charset="-78"/>
                      </a:endParaRPr>
                    </a:p>
                  </a:txBody>
                  <a:tcPr/>
                </a:tc>
                <a:tc vMerge="1">
                  <a:txBody>
                    <a:bodyPr/>
                    <a:lstStyle/>
                    <a:p>
                      <a:pPr algn="r" rtl="1"/>
                      <a:endParaRPr lang="en-US" b="0" dirty="0">
                        <a:cs typeface="Nazanin" pitchFamily="2" charset="-78"/>
                      </a:endParaRPr>
                    </a:p>
                  </a:txBody>
                  <a:tcPr/>
                </a:tc>
              </a:tr>
              <a:tr h="370840">
                <a:tc>
                  <a:txBody>
                    <a:bodyPr/>
                    <a:lstStyle/>
                    <a:p>
                      <a:pPr algn="ctr" rtl="1"/>
                      <a:endParaRPr lang="en-US" b="1" dirty="0">
                        <a:cs typeface="B Nazanin" pitchFamily="2" charset="-78"/>
                      </a:endParaRPr>
                    </a:p>
                  </a:txBody>
                  <a:tcPr/>
                </a:tc>
                <a:tc>
                  <a:txBody>
                    <a:bodyPr/>
                    <a:lstStyle/>
                    <a:p>
                      <a:pPr algn="ctr" rtl="1"/>
                      <a:r>
                        <a:rPr lang="fa-IR" b="1" dirty="0" smtClean="0">
                          <a:cs typeface="B Nazanin" pitchFamily="2" charset="-78"/>
                        </a:rPr>
                        <a:t>3</a:t>
                      </a:r>
                      <a:endParaRPr lang="en-US" b="1" dirty="0">
                        <a:cs typeface="B Nazanin" pitchFamily="2" charset="-78"/>
                      </a:endParaRPr>
                    </a:p>
                  </a:txBody>
                  <a:tcPr/>
                </a:tc>
                <a:tc>
                  <a:txBody>
                    <a:bodyPr/>
                    <a:lstStyle/>
                    <a:p>
                      <a:pPr algn="ctr" rtl="1"/>
                      <a:r>
                        <a:rPr lang="fa-IR" b="1" dirty="0" smtClean="0">
                          <a:cs typeface="B Nazanin" pitchFamily="2" charset="-78"/>
                        </a:rPr>
                        <a:t>2</a:t>
                      </a:r>
                      <a:endParaRPr lang="en-US" b="1" dirty="0">
                        <a:cs typeface="B Nazanin" pitchFamily="2" charset="-78"/>
                      </a:endParaRPr>
                    </a:p>
                  </a:txBody>
                  <a:tcPr/>
                </a:tc>
                <a:tc>
                  <a:txBody>
                    <a:bodyPr/>
                    <a:lstStyle/>
                    <a:p>
                      <a:pPr algn="ctr" rtl="1"/>
                      <a:r>
                        <a:rPr lang="ar-SA" b="1" dirty="0" smtClean="0">
                          <a:cs typeface="B Nazanin" pitchFamily="2" charset="-78"/>
                        </a:rPr>
                        <a:t>فرهنگ‏سازی</a:t>
                      </a:r>
                      <a:endParaRPr lang="en-US" b="1" dirty="0">
                        <a:cs typeface="B Nazanin" pitchFamily="2" charset="-78"/>
                      </a:endParaRPr>
                    </a:p>
                  </a:txBody>
                  <a:tcPr/>
                </a:tc>
                <a:tc vMerge="1">
                  <a:txBody>
                    <a:bodyPr/>
                    <a:lstStyle/>
                    <a:p>
                      <a:pPr algn="r" rtl="1"/>
                      <a:endParaRPr lang="en-US" b="0" dirty="0">
                        <a:cs typeface="Nazanin" pitchFamily="2" charset="-78"/>
                      </a:endParaRPr>
                    </a:p>
                  </a:txBody>
                  <a:tcPr/>
                </a:tc>
              </a:tr>
              <a:tr h="370840">
                <a:tc>
                  <a:txBody>
                    <a:bodyPr/>
                    <a:lstStyle/>
                    <a:p>
                      <a:pPr algn="ctr" rtl="1"/>
                      <a:endParaRPr lang="en-US" b="1" dirty="0">
                        <a:cs typeface="B Nazanin" pitchFamily="2" charset="-78"/>
                      </a:endParaRPr>
                    </a:p>
                  </a:txBody>
                  <a:tcPr/>
                </a:tc>
                <a:tc>
                  <a:txBody>
                    <a:bodyPr/>
                    <a:lstStyle/>
                    <a:p>
                      <a:pPr algn="ctr" rtl="1"/>
                      <a:r>
                        <a:rPr lang="fa-IR" b="1" dirty="0" smtClean="0">
                          <a:cs typeface="B Nazanin" pitchFamily="2" charset="-78"/>
                        </a:rPr>
                        <a:t>67</a:t>
                      </a:r>
                      <a:endParaRPr lang="en-US" b="1" dirty="0">
                        <a:cs typeface="B Nazanin" pitchFamily="2" charset="-78"/>
                      </a:endParaRPr>
                    </a:p>
                  </a:txBody>
                  <a:tcPr/>
                </a:tc>
                <a:tc>
                  <a:txBody>
                    <a:bodyPr/>
                    <a:lstStyle/>
                    <a:p>
                      <a:pPr algn="ctr" rtl="1"/>
                      <a:r>
                        <a:rPr lang="fa-IR" b="1" dirty="0" smtClean="0">
                          <a:cs typeface="B Nazanin" pitchFamily="2" charset="-78"/>
                        </a:rPr>
                        <a:t>57</a:t>
                      </a:r>
                      <a:endParaRPr lang="en-US" b="1" dirty="0">
                        <a:cs typeface="B Nazanin" pitchFamily="2" charset="-78"/>
                      </a:endParaRPr>
                    </a:p>
                  </a:txBody>
                  <a:tcPr/>
                </a:tc>
                <a:tc>
                  <a:txBody>
                    <a:bodyPr/>
                    <a:lstStyle/>
                    <a:p>
                      <a:pPr algn="ctr" rtl="1"/>
                      <a:r>
                        <a:rPr lang="fa-IR" b="1" dirty="0" smtClean="0">
                          <a:cs typeface="B Nazanin" pitchFamily="2" charset="-78"/>
                        </a:rPr>
                        <a:t> 8</a:t>
                      </a:r>
                      <a:endParaRPr lang="en-US" b="1" dirty="0">
                        <a:cs typeface="B Nazanin" pitchFamily="2" charset="-78"/>
                      </a:endParaRPr>
                    </a:p>
                  </a:txBody>
                  <a:tcPr/>
                </a:tc>
                <a:tc>
                  <a:txBody>
                    <a:bodyPr/>
                    <a:lstStyle/>
                    <a:p>
                      <a:pPr algn="ctr" rtl="1"/>
                      <a:r>
                        <a:rPr lang="fa-IR" b="1" dirty="0" smtClean="0">
                          <a:cs typeface="B Nazanin" pitchFamily="2" charset="-78"/>
                        </a:rPr>
                        <a:t>جمع</a:t>
                      </a:r>
                      <a:endParaRPr lang="en-US" b="1" dirty="0">
                        <a:cs typeface="B Nazanin" pitchFamily="2" charset="-78"/>
                      </a:endParaRPr>
                    </a:p>
                  </a:txBody>
                  <a:tcPr/>
                </a:tc>
              </a:tr>
              <a:tr h="370840">
                <a:tc gridSpan="5">
                  <a:txBody>
                    <a:bodyPr/>
                    <a:lstStyle/>
                    <a:p>
                      <a:pPr algn="ctr" rtl="1"/>
                      <a:r>
                        <a:rPr lang="fa-IR" sz="1400" b="1" dirty="0" smtClean="0">
                          <a:cs typeface="B Nazanin" pitchFamily="2" charset="-78"/>
                        </a:rPr>
                        <a:t>توضیح: </a:t>
                      </a:r>
                      <a:r>
                        <a:rPr lang="fa-IR" sz="1400" b="1" kern="1200" dirty="0" smtClean="0">
                          <a:solidFill>
                            <a:schemeClr val="tx1"/>
                          </a:solidFill>
                          <a:latin typeface="+mn-lt"/>
                          <a:ea typeface="+mn-ea"/>
                          <a:cs typeface="B Nazanin" pitchFamily="2" charset="-78"/>
                        </a:rPr>
                        <a:t>15 درصد از جمع کل(سطح برنزین)     سطح نقره (تا  35%)  /    سطح طلا(تا 65%) /  سطح پلاتنیوم  (بالا تر 65%)</a:t>
                      </a:r>
                      <a:endParaRPr lang="en-US" sz="1400" b="1" dirty="0">
                        <a:cs typeface="B Nazanin" pitchFamily="2" charset="-78"/>
                      </a:endParaRPr>
                    </a:p>
                  </a:txBody>
                  <a:tcPr/>
                </a:tc>
                <a:tc hMerge="1">
                  <a:txBody>
                    <a:bodyPr/>
                    <a:lstStyle/>
                    <a:p>
                      <a:pPr algn="ctr" rtl="1"/>
                      <a:endParaRPr lang="en-US" b="1" dirty="0">
                        <a:cs typeface="Nazanin" pitchFamily="2" charset="-78"/>
                      </a:endParaRPr>
                    </a:p>
                  </a:txBody>
                  <a:tcPr/>
                </a:tc>
                <a:tc hMerge="1">
                  <a:txBody>
                    <a:bodyPr/>
                    <a:lstStyle/>
                    <a:p>
                      <a:pPr algn="ctr" rtl="1"/>
                      <a:endParaRPr lang="en-US" b="1" dirty="0">
                        <a:cs typeface="Nazanin" pitchFamily="2" charset="-78"/>
                      </a:endParaRPr>
                    </a:p>
                  </a:txBody>
                  <a:tcPr/>
                </a:tc>
                <a:tc hMerge="1">
                  <a:txBody>
                    <a:bodyPr/>
                    <a:lstStyle/>
                    <a:p>
                      <a:pPr algn="ctr" rtl="1"/>
                      <a:endParaRPr lang="en-US" b="0" dirty="0">
                        <a:cs typeface="Nazanin" pitchFamily="2" charset="-78"/>
                      </a:endParaRPr>
                    </a:p>
                  </a:txBody>
                  <a:tcPr/>
                </a:tc>
                <a:tc hMerge="1">
                  <a:txBody>
                    <a:bodyPr/>
                    <a:lstStyle/>
                    <a:p>
                      <a:pPr algn="ctr" rtl="1"/>
                      <a:endParaRPr lang="en-US" b="0" dirty="0">
                        <a:cs typeface="Nazanin" pitchFamily="2" charset="-78"/>
                      </a:endParaRPr>
                    </a:p>
                  </a:txBody>
                  <a:tcPr/>
                </a:tc>
              </a:tr>
            </a:tbl>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b="1" dirty="0" smtClean="0"/>
              <a:t> فرایند دریافت گواهینامه دفتر سبز</a:t>
            </a:r>
            <a:endParaRPr lang="en-US" sz="3200" b="1" dirty="0"/>
          </a:p>
        </p:txBody>
      </p:sp>
      <p:graphicFrame>
        <p:nvGraphicFramePr>
          <p:cNvPr id="4" name="Content Placeholder 3"/>
          <p:cNvGraphicFramePr>
            <a:graphicFrameLocks noGrp="1"/>
          </p:cNvGraphicFramePr>
          <p:nvPr>
            <p:ph idx="1"/>
          </p:nvPr>
        </p:nvGraphicFramePr>
        <p:xfrm>
          <a:off x="609600" y="1524001"/>
          <a:ext cx="7848600" cy="152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3"/>
          <p:cNvGraphicFramePr>
            <a:graphicFrameLocks/>
          </p:cNvGraphicFramePr>
          <p:nvPr/>
        </p:nvGraphicFramePr>
        <p:xfrm>
          <a:off x="685800" y="3352800"/>
          <a:ext cx="7848600" cy="152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rPr>
              <a:t>مراحل استقرار سیستم مدیریت سبز </a:t>
            </a:r>
            <a:endParaRPr lang="en-US" b="1" dirty="0">
              <a:solidFill>
                <a:srgbClr val="FF0000"/>
              </a:solidFill>
            </a:endParaRPr>
          </a:p>
        </p:txBody>
      </p:sp>
      <p:sp>
        <p:nvSpPr>
          <p:cNvPr id="3" name="Content Placeholder 2"/>
          <p:cNvSpPr>
            <a:spLocks noGrp="1"/>
          </p:cNvSpPr>
          <p:nvPr>
            <p:ph idx="1"/>
          </p:nvPr>
        </p:nvSpPr>
        <p:spPr/>
        <p:txBody>
          <a:bodyPr/>
          <a:lstStyle/>
          <a:p>
            <a:r>
              <a:rPr lang="fa-IR" dirty="0" smtClean="0"/>
              <a:t>تکمیل فرم درخواست دریافت گواهینامه دفتر کار سبز </a:t>
            </a:r>
          </a:p>
          <a:p>
            <a:r>
              <a:rPr lang="fa-IR" dirty="0" smtClean="0"/>
              <a:t>تشکیل تیم دفتر کار سبز (متشکل از نمایندگان واحد ها وبخش ها )</a:t>
            </a:r>
          </a:p>
          <a:p>
            <a:r>
              <a:rPr lang="fa-IR" dirty="0" smtClean="0"/>
              <a:t>برگزاری دوره های آموزشی </a:t>
            </a:r>
          </a:p>
          <a:p>
            <a:r>
              <a:rPr lang="fa-IR" dirty="0" smtClean="0"/>
              <a:t>تدوین خط مشی دفتر کار سبز(اعلام و ابلاغ عمومی با امضای مدیر ارشد) </a:t>
            </a:r>
          </a:p>
          <a:p>
            <a:r>
              <a:rPr lang="fa-IR" dirty="0" smtClean="0"/>
              <a:t>انجام خود ارزیابی بر اساس چک لیست ها </a:t>
            </a:r>
          </a:p>
          <a:p>
            <a:endParaRPr lang="fa-IR" dirty="0" smtClean="0"/>
          </a:p>
          <a:p>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solidFill>
                  <a:srgbClr val="FF0000"/>
                </a:solidFill>
              </a:rPr>
              <a:t>مراحل استقرار سیستم مدیریت سبز </a:t>
            </a:r>
            <a:endParaRPr lang="en-US" dirty="0"/>
          </a:p>
        </p:txBody>
      </p:sp>
      <p:sp>
        <p:nvSpPr>
          <p:cNvPr id="3" name="Content Placeholder 2"/>
          <p:cNvSpPr>
            <a:spLocks noGrp="1"/>
          </p:cNvSpPr>
          <p:nvPr>
            <p:ph idx="1"/>
          </p:nvPr>
        </p:nvSpPr>
        <p:spPr/>
        <p:txBody>
          <a:bodyPr/>
          <a:lstStyle/>
          <a:p>
            <a:r>
              <a:rPr lang="fa-IR" dirty="0" smtClean="0"/>
              <a:t>تعیین پروژه های بهبود </a:t>
            </a:r>
          </a:p>
          <a:p>
            <a:r>
              <a:rPr lang="fa-IR" dirty="0" smtClean="0"/>
              <a:t>اولویت بندی پروژه های بهبود </a:t>
            </a:r>
          </a:p>
          <a:p>
            <a:r>
              <a:rPr lang="fa-IR" dirty="0" smtClean="0"/>
              <a:t>تدوین برنامه های عملیاتی بهبود </a:t>
            </a:r>
          </a:p>
          <a:p>
            <a:r>
              <a:rPr lang="fa-IR" dirty="0" smtClean="0"/>
              <a:t>ارسال گزارش به دبیرخانه مدیریت سبز </a:t>
            </a:r>
          </a:p>
          <a:p>
            <a:r>
              <a:rPr lang="fa-IR" dirty="0" smtClean="0"/>
              <a:t>انجام ممیزی شخص ثالث </a:t>
            </a:r>
          </a:p>
          <a:p>
            <a:r>
              <a:rPr lang="fa-IR" dirty="0" smtClean="0"/>
              <a:t>دریافت گواهینامه مدیریت سبز بر اساس بلوغ سازمانی </a:t>
            </a:r>
          </a:p>
          <a:p>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 y="383819"/>
            <a:ext cx="7467600" cy="1143000"/>
          </a:xfrm>
        </p:spPr>
        <p:txBody>
          <a:bodyPr/>
          <a:lstStyle/>
          <a:p>
            <a:pPr algn="ctr"/>
            <a:r>
              <a:rPr lang="fa-IR" sz="3200" b="1" dirty="0" smtClean="0">
                <a:solidFill>
                  <a:srgbClr val="00B050"/>
                </a:solidFill>
                <a:latin typeface="Arial" charset="0"/>
                <a:cs typeface="B Nazanin" pitchFamily="2" charset="-78"/>
              </a:rPr>
              <a:t>ردپای ما در زندگی روزمره </a:t>
            </a:r>
            <a:endParaRPr lang="en-US" sz="3200" b="1" dirty="0">
              <a:solidFill>
                <a:srgbClr val="00B050"/>
              </a:solidFill>
              <a:latin typeface="Arial" charset="0"/>
              <a:cs typeface="B Nazanin" pitchFamily="2" charset="-78"/>
            </a:endParaRPr>
          </a:p>
        </p:txBody>
      </p:sp>
      <p:sp>
        <p:nvSpPr>
          <p:cNvPr id="10243" name="Rectangle 3"/>
          <p:cNvSpPr>
            <a:spLocks noGrp="1" noChangeArrowheads="1"/>
          </p:cNvSpPr>
          <p:nvPr>
            <p:ph idx="1"/>
          </p:nvPr>
        </p:nvSpPr>
        <p:spPr>
          <a:xfrm>
            <a:off x="228600" y="1601891"/>
            <a:ext cx="7467600" cy="4525964"/>
          </a:xfrm>
        </p:spPr>
        <p:txBody>
          <a:bodyPr>
            <a:normAutofit/>
          </a:bodyPr>
          <a:lstStyle/>
          <a:p>
            <a:pPr algn="just" rtl="1"/>
            <a:r>
              <a:rPr lang="fa-IR" dirty="0" smtClean="0">
                <a:solidFill>
                  <a:schemeClr val="tx1"/>
                </a:solidFill>
                <a:latin typeface="Arial" charset="0"/>
                <a:cs typeface="B Nazanin" pitchFamily="2" charset="-78"/>
              </a:rPr>
              <a:t>اغلب در هفته چند بار گوشت مصرف می کنید؟</a:t>
            </a:r>
          </a:p>
          <a:p>
            <a:pPr algn="just" rtl="1"/>
            <a:r>
              <a:rPr lang="fa-IR" dirty="0" smtClean="0">
                <a:cs typeface="B Nazanin" pitchFamily="2" charset="-78"/>
              </a:rPr>
              <a:t>چه مقدار از مواد غذایی که شما می خورید پردازش، بسته بندی شده و به صورت محلی رشد نکرده است؟ </a:t>
            </a:r>
          </a:p>
          <a:p>
            <a:pPr algn="just" rtl="1"/>
            <a:r>
              <a:rPr lang="fa-IR" dirty="0" smtClean="0">
                <a:cs typeface="B Nazanin" pitchFamily="2" charset="-78"/>
              </a:rPr>
              <a:t>در مقایسه با مردم در محله خود، چه مقدار زباله را شما تولید می کنید؟</a:t>
            </a:r>
          </a:p>
          <a:p>
            <a:pPr algn="just" rtl="1"/>
            <a:r>
              <a:rPr lang="fa-IR" dirty="0" smtClean="0">
                <a:cs typeface="B Nazanin" pitchFamily="2" charset="-78"/>
              </a:rPr>
              <a:t>چند نفر در خانه ایی که زندگی می کنید هستند؟</a:t>
            </a:r>
          </a:p>
          <a:p>
            <a:pPr algn="just" rtl="1"/>
            <a:r>
              <a:rPr lang="fa-IR" dirty="0" smtClean="0">
                <a:cs typeface="B Nazanin" pitchFamily="2" charset="-78"/>
              </a:rPr>
              <a:t>اندازه خانه ایی که در آن زندگی می کنید چقدر است؟</a:t>
            </a:r>
          </a:p>
          <a:p>
            <a:pPr algn="just" rtl="1"/>
            <a:endParaRPr lang="en-US" sz="3200" dirty="0">
              <a:solidFill>
                <a:schemeClr val="tx1"/>
              </a:solidFill>
              <a:latin typeface="Arial" charset="0"/>
              <a:cs typeface="B Nazanin" pitchFamily="2" charset="-78"/>
            </a:endParaRPr>
          </a:p>
        </p:txBody>
      </p:sp>
      <p:sp>
        <p:nvSpPr>
          <p:cNvPr id="5" name="Date Placeholder 3"/>
          <p:cNvSpPr>
            <a:spLocks noGrp="1"/>
          </p:cNvSpPr>
          <p:nvPr>
            <p:ph type="dt" sz="half" idx="10"/>
          </p:nvPr>
        </p:nvSpPr>
        <p:spPr/>
        <p:txBody>
          <a:bodyPr/>
          <a:lstStyle/>
          <a:p>
            <a:fld id="{B3EBC42F-80A2-49F1-B9DF-77D21692EF77}" type="datetime1">
              <a:rPr lang="en-US"/>
              <a:pPr/>
              <a:t>9/2/2014</a:t>
            </a:fld>
            <a:endParaRPr lang="en-US"/>
          </a:p>
        </p:txBody>
      </p:sp>
      <p:sp>
        <p:nvSpPr>
          <p:cNvPr id="6" name="Footer Placeholder 4"/>
          <p:cNvSpPr>
            <a:spLocks noGrp="1"/>
          </p:cNvSpPr>
          <p:nvPr>
            <p:ph type="ftr" sz="quarter" idx="11"/>
          </p:nvPr>
        </p:nvSpPr>
        <p:spPr/>
        <p:txBody>
          <a:bodyPr/>
          <a:lstStyle/>
          <a:p>
            <a:r>
              <a:rPr lang="en-US"/>
              <a:t>Free Template from www.brainybetty.com</a:t>
            </a:r>
          </a:p>
        </p:txBody>
      </p:sp>
      <p:sp>
        <p:nvSpPr>
          <p:cNvPr id="7" name="Slide Number Placeholder 5"/>
          <p:cNvSpPr>
            <a:spLocks noGrp="1"/>
          </p:cNvSpPr>
          <p:nvPr>
            <p:ph type="sldNum" sz="quarter" idx="12"/>
          </p:nvPr>
        </p:nvSpPr>
        <p:spPr/>
        <p:txBody>
          <a:bodyPr/>
          <a:lstStyle/>
          <a:p>
            <a:fld id="{60C20B03-4E49-44CE-BBB1-EEDC76C45ECD}" type="slidenum">
              <a:rPr lang="en-US"/>
              <a:pPr/>
              <a:t>95</a:t>
            </a:fld>
            <a:endParaRPr lang="en-US"/>
          </a:p>
        </p:txBody>
      </p:sp>
      <p:pic>
        <p:nvPicPr>
          <p:cNvPr id="12" name="Picture 4" descr="http://www.clker.com/cliparts/d/h/4/y/R/a/grey-footprint-md.png"/>
          <p:cNvPicPr>
            <a:picLocks noChangeAspect="1" noChangeArrowheads="1"/>
          </p:cNvPicPr>
          <p:nvPr/>
        </p:nvPicPr>
        <p:blipFill>
          <a:blip r:embed="rId2" cstate="print"/>
          <a:srcRect/>
          <a:stretch>
            <a:fillRect/>
          </a:stretch>
        </p:blipFill>
        <p:spPr bwMode="auto">
          <a:xfrm rot="1341052">
            <a:off x="8285752" y="5234034"/>
            <a:ext cx="470344" cy="1109882"/>
          </a:xfrm>
          <a:prstGeom prst="rect">
            <a:avLst/>
          </a:prstGeom>
          <a:noFill/>
        </p:spPr>
      </p:pic>
      <p:pic>
        <p:nvPicPr>
          <p:cNvPr id="13" name="Picture 2" descr="http://www.clker.com/cliparts/d/u/2/y/S/y/grey-footprint-hi.png"/>
          <p:cNvPicPr>
            <a:picLocks noChangeAspect="1" noChangeArrowheads="1"/>
          </p:cNvPicPr>
          <p:nvPr/>
        </p:nvPicPr>
        <p:blipFill>
          <a:blip r:embed="rId3" cstate="print"/>
          <a:srcRect/>
          <a:stretch>
            <a:fillRect/>
          </a:stretch>
        </p:blipFill>
        <p:spPr bwMode="auto">
          <a:xfrm rot="1061164">
            <a:off x="7604272" y="5511322"/>
            <a:ext cx="436035" cy="1288909"/>
          </a:xfrm>
          <a:prstGeom prst="rect">
            <a:avLst/>
          </a:prstGeom>
          <a:noFill/>
        </p:spPr>
      </p:pic>
      <p:pic>
        <p:nvPicPr>
          <p:cNvPr id="14" name="Picture 2" descr="http://www.clker.com/cliparts/d/u/2/y/S/y/grey-footprint-hi.png"/>
          <p:cNvPicPr>
            <a:picLocks noChangeAspect="1" noChangeArrowheads="1"/>
          </p:cNvPicPr>
          <p:nvPr/>
        </p:nvPicPr>
        <p:blipFill>
          <a:blip r:embed="rId3" cstate="print"/>
          <a:srcRect/>
          <a:stretch>
            <a:fillRect/>
          </a:stretch>
        </p:blipFill>
        <p:spPr bwMode="auto">
          <a:xfrm rot="1061164">
            <a:off x="7985272" y="3994301"/>
            <a:ext cx="436035" cy="1288909"/>
          </a:xfrm>
          <a:prstGeom prst="rect">
            <a:avLst/>
          </a:prstGeom>
          <a:noFill/>
        </p:spPr>
      </p:pic>
      <p:pic>
        <p:nvPicPr>
          <p:cNvPr id="17" name="Picture 4" descr="http://www.clker.com/cliparts/d/h/4/y/R/a/grey-footprint-md.png"/>
          <p:cNvPicPr>
            <a:picLocks noChangeAspect="1" noChangeArrowheads="1"/>
          </p:cNvPicPr>
          <p:nvPr/>
        </p:nvPicPr>
        <p:blipFill>
          <a:blip r:embed="rId2" cstate="print"/>
          <a:srcRect/>
          <a:stretch>
            <a:fillRect/>
          </a:stretch>
        </p:blipFill>
        <p:spPr bwMode="auto">
          <a:xfrm rot="1341052">
            <a:off x="8532903" y="3709450"/>
            <a:ext cx="470344" cy="1109882"/>
          </a:xfrm>
          <a:prstGeom prst="rect">
            <a:avLst/>
          </a:prstGeom>
          <a:noFill/>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 y="383819"/>
            <a:ext cx="7467600" cy="1143000"/>
          </a:xfrm>
        </p:spPr>
        <p:txBody>
          <a:bodyPr/>
          <a:lstStyle/>
          <a:p>
            <a:pPr algn="ctr"/>
            <a:r>
              <a:rPr lang="fa-IR" sz="3200" b="1" dirty="0" smtClean="0">
                <a:solidFill>
                  <a:srgbClr val="00B050"/>
                </a:solidFill>
                <a:latin typeface="Arial" charset="0"/>
                <a:cs typeface="B Nazanin" pitchFamily="2" charset="-78"/>
              </a:rPr>
              <a:t>ردپای ما در زندگی روزمره </a:t>
            </a:r>
            <a:endParaRPr lang="en-US" sz="3200" b="1" dirty="0">
              <a:solidFill>
                <a:srgbClr val="00B050"/>
              </a:solidFill>
              <a:latin typeface="Arial" charset="0"/>
              <a:cs typeface="B Nazanin" pitchFamily="2" charset="-78"/>
            </a:endParaRPr>
          </a:p>
        </p:txBody>
      </p:sp>
      <p:sp>
        <p:nvSpPr>
          <p:cNvPr id="10243" name="Rectangle 3"/>
          <p:cNvSpPr>
            <a:spLocks noGrp="1" noChangeArrowheads="1"/>
          </p:cNvSpPr>
          <p:nvPr>
            <p:ph idx="1"/>
          </p:nvPr>
        </p:nvSpPr>
        <p:spPr>
          <a:xfrm>
            <a:off x="228600" y="1601891"/>
            <a:ext cx="7467600" cy="4525964"/>
          </a:xfrm>
        </p:spPr>
        <p:txBody>
          <a:bodyPr>
            <a:normAutofit/>
          </a:bodyPr>
          <a:lstStyle/>
          <a:p>
            <a:pPr algn="just" rtl="1"/>
            <a:r>
              <a:rPr lang="fa-IR" sz="3200" dirty="0" smtClean="0">
                <a:solidFill>
                  <a:schemeClr val="tx1"/>
                </a:solidFill>
                <a:latin typeface="Arial" charset="0"/>
                <a:cs typeface="B Nazanin" pitchFamily="2" charset="-78"/>
              </a:rPr>
              <a:t>نوع محل زندگی شما چیست؟</a:t>
            </a:r>
            <a:r>
              <a:rPr lang="fa-IR" sz="2400" dirty="0" smtClean="0">
                <a:solidFill>
                  <a:schemeClr val="tx1"/>
                </a:solidFill>
                <a:latin typeface="Arial" charset="0"/>
                <a:cs typeface="B Nazanin" pitchFamily="2" charset="-78"/>
              </a:rPr>
              <a:t>(ویلایی،آپارتمان،مجتمع بزرگ)</a:t>
            </a:r>
          </a:p>
          <a:p>
            <a:pPr algn="just" rtl="1"/>
            <a:r>
              <a:rPr lang="fa-IR" sz="2400" dirty="0" smtClean="0">
                <a:solidFill>
                  <a:schemeClr val="tx1"/>
                </a:solidFill>
                <a:latin typeface="Arial" charset="0"/>
                <a:cs typeface="B Nazanin" pitchFamily="2" charset="-78"/>
              </a:rPr>
              <a:t>به طور متوسط در هفته چقدر از حمل ونقل عمومی استفاده می کنید؟</a:t>
            </a:r>
          </a:p>
          <a:p>
            <a:pPr algn="just" rtl="1"/>
            <a:r>
              <a:rPr lang="fa-IR" sz="2400" dirty="0" smtClean="0">
                <a:solidFill>
                  <a:schemeClr val="tx1"/>
                </a:solidFill>
                <a:latin typeface="Arial" charset="0"/>
                <a:cs typeface="B Nazanin" pitchFamily="2" charset="-78"/>
              </a:rPr>
              <a:t>از ماشین شخصی خودتان چقدر استفاده می کنید؟</a:t>
            </a:r>
          </a:p>
          <a:p>
            <a:pPr algn="just" rtl="1"/>
            <a:r>
              <a:rPr lang="fa-IR" sz="2400" dirty="0" smtClean="0">
                <a:solidFill>
                  <a:schemeClr val="tx1"/>
                </a:solidFill>
                <a:latin typeface="Arial" charset="0"/>
                <a:cs typeface="B Nazanin" pitchFamily="2" charset="-78"/>
              </a:rPr>
              <a:t>آیا پیاده و یا از دوچرخه استفاده می کنید؟</a:t>
            </a:r>
          </a:p>
          <a:p>
            <a:pPr algn="just" rtl="1"/>
            <a:r>
              <a:rPr lang="fa-IR" sz="2400" dirty="0" smtClean="0">
                <a:solidFill>
                  <a:schemeClr val="tx1"/>
                </a:solidFill>
                <a:latin typeface="Arial" charset="0"/>
                <a:cs typeface="B Nazanin" pitchFamily="2" charset="-78"/>
              </a:rPr>
              <a:t>به طور متوسط چند بار در سال از هواپیما استفاده می کنید؟</a:t>
            </a:r>
          </a:p>
          <a:p>
            <a:pPr algn="just" rtl="1"/>
            <a:r>
              <a:rPr lang="fa-IR" sz="2400" dirty="0" smtClean="0">
                <a:solidFill>
                  <a:schemeClr val="tx1"/>
                </a:solidFill>
                <a:latin typeface="Arial" charset="0"/>
                <a:cs typeface="B Nazanin" pitchFamily="2" charset="-78"/>
              </a:rPr>
              <a:t>به طور متوسط ماشین شما در هر 100 کیلومتر چند لیترمصرف می کند؟</a:t>
            </a:r>
          </a:p>
          <a:p>
            <a:pPr algn="just" rtl="1"/>
            <a:r>
              <a:rPr lang="fa-IR" sz="2400" smtClean="0">
                <a:solidFill>
                  <a:schemeClr val="tx1"/>
                </a:solidFill>
                <a:latin typeface="Arial" charset="0"/>
                <a:cs typeface="B Nazanin" pitchFamily="2" charset="-78"/>
              </a:rPr>
              <a:t>چقدر از استفاده از اتومبیل شخصی تان به تنهایی و تک سرنشین است؟ </a:t>
            </a:r>
            <a:endParaRPr lang="en-US" sz="3200" dirty="0">
              <a:solidFill>
                <a:schemeClr val="tx1"/>
              </a:solidFill>
              <a:latin typeface="Arial" charset="0"/>
              <a:cs typeface="B Nazanin" pitchFamily="2" charset="-78"/>
            </a:endParaRPr>
          </a:p>
        </p:txBody>
      </p:sp>
      <p:sp>
        <p:nvSpPr>
          <p:cNvPr id="5" name="Date Placeholder 3"/>
          <p:cNvSpPr>
            <a:spLocks noGrp="1"/>
          </p:cNvSpPr>
          <p:nvPr>
            <p:ph type="dt" sz="half" idx="10"/>
          </p:nvPr>
        </p:nvSpPr>
        <p:spPr/>
        <p:txBody>
          <a:bodyPr/>
          <a:lstStyle/>
          <a:p>
            <a:fld id="{B3EBC42F-80A2-49F1-B9DF-77D21692EF77}" type="datetime1">
              <a:rPr lang="en-US"/>
              <a:pPr/>
              <a:t>9/2/2014</a:t>
            </a:fld>
            <a:endParaRPr lang="en-US"/>
          </a:p>
        </p:txBody>
      </p:sp>
      <p:sp>
        <p:nvSpPr>
          <p:cNvPr id="6" name="Footer Placeholder 4"/>
          <p:cNvSpPr>
            <a:spLocks noGrp="1"/>
          </p:cNvSpPr>
          <p:nvPr>
            <p:ph type="ftr" sz="quarter" idx="11"/>
          </p:nvPr>
        </p:nvSpPr>
        <p:spPr/>
        <p:txBody>
          <a:bodyPr/>
          <a:lstStyle/>
          <a:p>
            <a:r>
              <a:rPr lang="en-US"/>
              <a:t>Free Template from www.brainybetty.com</a:t>
            </a:r>
          </a:p>
        </p:txBody>
      </p:sp>
      <p:sp>
        <p:nvSpPr>
          <p:cNvPr id="7" name="Slide Number Placeholder 5"/>
          <p:cNvSpPr>
            <a:spLocks noGrp="1"/>
          </p:cNvSpPr>
          <p:nvPr>
            <p:ph type="sldNum" sz="quarter" idx="12"/>
          </p:nvPr>
        </p:nvSpPr>
        <p:spPr/>
        <p:txBody>
          <a:bodyPr/>
          <a:lstStyle/>
          <a:p>
            <a:fld id="{60C20B03-4E49-44CE-BBB1-EEDC76C45ECD}" type="slidenum">
              <a:rPr lang="en-US"/>
              <a:pPr/>
              <a:t>96</a:t>
            </a:fld>
            <a:endParaRPr lang="en-US"/>
          </a:p>
        </p:txBody>
      </p:sp>
      <p:pic>
        <p:nvPicPr>
          <p:cNvPr id="12" name="Picture 4" descr="http://www.clker.com/cliparts/d/h/4/y/R/a/grey-footprint-md.png"/>
          <p:cNvPicPr>
            <a:picLocks noChangeAspect="1" noChangeArrowheads="1"/>
          </p:cNvPicPr>
          <p:nvPr/>
        </p:nvPicPr>
        <p:blipFill>
          <a:blip r:embed="rId2" cstate="print"/>
          <a:srcRect/>
          <a:stretch>
            <a:fillRect/>
          </a:stretch>
        </p:blipFill>
        <p:spPr bwMode="auto">
          <a:xfrm rot="1341052">
            <a:off x="8285752" y="5234034"/>
            <a:ext cx="470344" cy="1109882"/>
          </a:xfrm>
          <a:prstGeom prst="rect">
            <a:avLst/>
          </a:prstGeom>
          <a:noFill/>
        </p:spPr>
      </p:pic>
      <p:pic>
        <p:nvPicPr>
          <p:cNvPr id="13" name="Picture 2" descr="http://www.clker.com/cliparts/d/u/2/y/S/y/grey-footprint-hi.png"/>
          <p:cNvPicPr>
            <a:picLocks noChangeAspect="1" noChangeArrowheads="1"/>
          </p:cNvPicPr>
          <p:nvPr/>
        </p:nvPicPr>
        <p:blipFill>
          <a:blip r:embed="rId3" cstate="print"/>
          <a:srcRect/>
          <a:stretch>
            <a:fillRect/>
          </a:stretch>
        </p:blipFill>
        <p:spPr bwMode="auto">
          <a:xfrm rot="1061164">
            <a:off x="7604272" y="5511322"/>
            <a:ext cx="436035" cy="1288909"/>
          </a:xfrm>
          <a:prstGeom prst="rect">
            <a:avLst/>
          </a:prstGeom>
          <a:noFill/>
        </p:spPr>
      </p:pic>
      <p:pic>
        <p:nvPicPr>
          <p:cNvPr id="14" name="Picture 2" descr="http://www.clker.com/cliparts/d/u/2/y/S/y/grey-footprint-hi.png"/>
          <p:cNvPicPr>
            <a:picLocks noChangeAspect="1" noChangeArrowheads="1"/>
          </p:cNvPicPr>
          <p:nvPr/>
        </p:nvPicPr>
        <p:blipFill>
          <a:blip r:embed="rId3" cstate="print"/>
          <a:srcRect/>
          <a:stretch>
            <a:fillRect/>
          </a:stretch>
        </p:blipFill>
        <p:spPr bwMode="auto">
          <a:xfrm rot="1061164">
            <a:off x="7985272" y="3994301"/>
            <a:ext cx="436035" cy="1288909"/>
          </a:xfrm>
          <a:prstGeom prst="rect">
            <a:avLst/>
          </a:prstGeom>
          <a:noFill/>
        </p:spPr>
      </p:pic>
      <p:pic>
        <p:nvPicPr>
          <p:cNvPr id="17" name="Picture 4" descr="http://www.clker.com/cliparts/d/h/4/y/R/a/grey-footprint-md.png"/>
          <p:cNvPicPr>
            <a:picLocks noChangeAspect="1" noChangeArrowheads="1"/>
          </p:cNvPicPr>
          <p:nvPr/>
        </p:nvPicPr>
        <p:blipFill>
          <a:blip r:embed="rId2" cstate="print"/>
          <a:srcRect/>
          <a:stretch>
            <a:fillRect/>
          </a:stretch>
        </p:blipFill>
        <p:spPr bwMode="auto">
          <a:xfrm rot="1341052">
            <a:off x="8532903" y="3709450"/>
            <a:ext cx="470344" cy="1109882"/>
          </a:xfrm>
          <a:prstGeom prst="rect">
            <a:avLst/>
          </a:prstGeom>
          <a:noFill/>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14400" y="383819"/>
            <a:ext cx="7467600" cy="1143000"/>
          </a:xfrm>
        </p:spPr>
        <p:txBody>
          <a:bodyPr/>
          <a:lstStyle/>
          <a:p>
            <a:pPr algn="l"/>
            <a:endParaRPr lang="en-US" b="1" dirty="0">
              <a:solidFill>
                <a:srgbClr val="009900"/>
              </a:solidFill>
              <a:latin typeface="Arial" charset="0"/>
            </a:endParaRPr>
          </a:p>
        </p:txBody>
      </p:sp>
      <p:sp>
        <p:nvSpPr>
          <p:cNvPr id="10243" name="Rectangle 3"/>
          <p:cNvSpPr>
            <a:spLocks noGrp="1" noChangeArrowheads="1"/>
          </p:cNvSpPr>
          <p:nvPr>
            <p:ph idx="1"/>
          </p:nvPr>
        </p:nvSpPr>
        <p:spPr>
          <a:xfrm>
            <a:off x="1219200" y="1600201"/>
            <a:ext cx="7467600" cy="4525964"/>
          </a:xfrm>
        </p:spPr>
        <p:txBody>
          <a:bodyPr>
            <a:normAutofit/>
          </a:bodyPr>
          <a:lstStyle/>
          <a:p>
            <a:pPr algn="ctr">
              <a:buNone/>
            </a:pPr>
            <a:r>
              <a:rPr lang="en-US" sz="3600" b="1" dirty="0" smtClean="0">
                <a:solidFill>
                  <a:srgbClr val="009900"/>
                </a:solidFill>
                <a:latin typeface="Arial" charset="0"/>
              </a:rPr>
              <a:t>4.78 PLANETS </a:t>
            </a:r>
            <a:endParaRPr lang="en-US" sz="3600" b="1" dirty="0">
              <a:solidFill>
                <a:srgbClr val="009900"/>
              </a:solidFill>
              <a:latin typeface="Arial" charset="0"/>
            </a:endParaRPr>
          </a:p>
        </p:txBody>
      </p:sp>
      <p:sp>
        <p:nvSpPr>
          <p:cNvPr id="5" name="Date Placeholder 3"/>
          <p:cNvSpPr>
            <a:spLocks noGrp="1"/>
          </p:cNvSpPr>
          <p:nvPr>
            <p:ph type="dt" sz="half" idx="10"/>
          </p:nvPr>
        </p:nvSpPr>
        <p:spPr/>
        <p:txBody>
          <a:bodyPr/>
          <a:lstStyle/>
          <a:p>
            <a:fld id="{B3EBC42F-80A2-49F1-B9DF-77D21692EF77}" type="datetime1">
              <a:rPr lang="en-US"/>
              <a:pPr/>
              <a:t>9/2/2014</a:t>
            </a:fld>
            <a:endParaRPr lang="en-US"/>
          </a:p>
        </p:txBody>
      </p:sp>
      <p:sp>
        <p:nvSpPr>
          <p:cNvPr id="6" name="Footer Placeholder 4"/>
          <p:cNvSpPr>
            <a:spLocks noGrp="1"/>
          </p:cNvSpPr>
          <p:nvPr>
            <p:ph type="ftr" sz="quarter" idx="11"/>
          </p:nvPr>
        </p:nvSpPr>
        <p:spPr/>
        <p:txBody>
          <a:bodyPr/>
          <a:lstStyle/>
          <a:p>
            <a:r>
              <a:rPr lang="en-US"/>
              <a:t>Free Template from www.brainybetty.com</a:t>
            </a:r>
          </a:p>
        </p:txBody>
      </p:sp>
      <p:sp>
        <p:nvSpPr>
          <p:cNvPr id="7" name="Slide Number Placeholder 5"/>
          <p:cNvSpPr>
            <a:spLocks noGrp="1"/>
          </p:cNvSpPr>
          <p:nvPr>
            <p:ph type="sldNum" sz="quarter" idx="12"/>
          </p:nvPr>
        </p:nvSpPr>
        <p:spPr/>
        <p:txBody>
          <a:bodyPr/>
          <a:lstStyle/>
          <a:p>
            <a:fld id="{60C20B03-4E49-44CE-BBB1-EEDC76C45ECD}" type="slidenum">
              <a:rPr lang="en-US"/>
              <a:pPr/>
              <a:t>97</a:t>
            </a:fld>
            <a:endParaRPr lang="en-US"/>
          </a:p>
        </p:txBody>
      </p:sp>
      <p:pic>
        <p:nvPicPr>
          <p:cNvPr id="1026" name="Picture 2" descr="C:\Users\majid\Desktop\planet_earth_white_background_pv3j.jpg"/>
          <p:cNvPicPr>
            <a:picLocks noChangeAspect="1" noChangeArrowheads="1"/>
          </p:cNvPicPr>
          <p:nvPr/>
        </p:nvPicPr>
        <p:blipFill>
          <a:blip r:embed="rId2" cstate="print"/>
          <a:srcRect/>
          <a:stretch>
            <a:fillRect/>
          </a:stretch>
        </p:blipFill>
        <p:spPr bwMode="auto">
          <a:xfrm>
            <a:off x="228601" y="2616952"/>
            <a:ext cx="1316037" cy="2334637"/>
          </a:xfrm>
          <a:prstGeom prst="rect">
            <a:avLst/>
          </a:prstGeom>
          <a:noFill/>
        </p:spPr>
      </p:pic>
      <p:pic>
        <p:nvPicPr>
          <p:cNvPr id="10" name="Picture 2" descr="C:\Users\majid\Desktop\planet_earth_white_background_pv3j.jpg"/>
          <p:cNvPicPr>
            <a:picLocks noChangeAspect="1" noChangeArrowheads="1"/>
          </p:cNvPicPr>
          <p:nvPr/>
        </p:nvPicPr>
        <p:blipFill>
          <a:blip r:embed="rId3" cstate="print"/>
          <a:srcRect/>
          <a:stretch>
            <a:fillRect/>
          </a:stretch>
        </p:blipFill>
        <p:spPr bwMode="auto">
          <a:xfrm>
            <a:off x="1524000" y="2651764"/>
            <a:ext cx="1295400" cy="2299826"/>
          </a:xfrm>
          <a:prstGeom prst="rect">
            <a:avLst/>
          </a:prstGeom>
          <a:noFill/>
        </p:spPr>
      </p:pic>
      <p:pic>
        <p:nvPicPr>
          <p:cNvPr id="11" name="Picture 2" descr="C:\Users\majid\Desktop\planet_earth_white_background_pv3j.jpg"/>
          <p:cNvPicPr>
            <a:picLocks noChangeAspect="1" noChangeArrowheads="1"/>
          </p:cNvPicPr>
          <p:nvPr/>
        </p:nvPicPr>
        <p:blipFill>
          <a:blip r:embed="rId3" cstate="print"/>
          <a:srcRect/>
          <a:stretch>
            <a:fillRect/>
          </a:stretch>
        </p:blipFill>
        <p:spPr bwMode="auto">
          <a:xfrm>
            <a:off x="2819400" y="2616952"/>
            <a:ext cx="1295400" cy="2299826"/>
          </a:xfrm>
          <a:prstGeom prst="rect">
            <a:avLst/>
          </a:prstGeom>
          <a:noFill/>
        </p:spPr>
      </p:pic>
      <p:pic>
        <p:nvPicPr>
          <p:cNvPr id="12" name="Picture 2" descr="C:\Users\majid\Desktop\planet_earth_white_background_pv3j.jpg"/>
          <p:cNvPicPr>
            <a:picLocks noChangeAspect="1" noChangeArrowheads="1"/>
          </p:cNvPicPr>
          <p:nvPr/>
        </p:nvPicPr>
        <p:blipFill>
          <a:blip r:embed="rId3" cstate="print"/>
          <a:srcRect/>
          <a:stretch>
            <a:fillRect/>
          </a:stretch>
        </p:blipFill>
        <p:spPr bwMode="auto">
          <a:xfrm>
            <a:off x="4114800" y="2616952"/>
            <a:ext cx="1295400" cy="2299826"/>
          </a:xfrm>
          <a:prstGeom prst="rect">
            <a:avLst/>
          </a:prstGeom>
          <a:noFill/>
        </p:spPr>
      </p:pic>
      <p:pic>
        <p:nvPicPr>
          <p:cNvPr id="17" name="Picture 2" descr="C:\Users\majid\Desktop\planet_earth_white_background_pv3j.jpg"/>
          <p:cNvPicPr>
            <a:picLocks noChangeAspect="1" noChangeArrowheads="1"/>
          </p:cNvPicPr>
          <p:nvPr/>
        </p:nvPicPr>
        <p:blipFill>
          <a:blip r:embed="rId3" cstate="print"/>
          <a:srcRect/>
          <a:stretch>
            <a:fillRect/>
          </a:stretch>
        </p:blipFill>
        <p:spPr bwMode="auto">
          <a:xfrm>
            <a:off x="5410200" y="2819400"/>
            <a:ext cx="1066800" cy="1893974"/>
          </a:xfrm>
          <a:prstGeom prst="rect">
            <a:avLst/>
          </a:prstGeom>
          <a:noFill/>
        </p:spPr>
      </p:pic>
      <p:pic>
        <p:nvPicPr>
          <p:cNvPr id="18" name="Picture 4" descr="http://www.clker.com/cliparts/d/h/4/y/R/a/grey-footprint-md.png"/>
          <p:cNvPicPr>
            <a:picLocks noChangeAspect="1" noChangeArrowheads="1"/>
          </p:cNvPicPr>
          <p:nvPr/>
        </p:nvPicPr>
        <p:blipFill>
          <a:blip r:embed="rId4" cstate="print"/>
          <a:srcRect/>
          <a:stretch>
            <a:fillRect/>
          </a:stretch>
        </p:blipFill>
        <p:spPr bwMode="auto">
          <a:xfrm rot="1341052">
            <a:off x="8285752" y="5234034"/>
            <a:ext cx="470344" cy="1109882"/>
          </a:xfrm>
          <a:prstGeom prst="rect">
            <a:avLst/>
          </a:prstGeom>
          <a:noFill/>
        </p:spPr>
      </p:pic>
      <p:pic>
        <p:nvPicPr>
          <p:cNvPr id="19" name="Picture 2" descr="http://www.clker.com/cliparts/d/u/2/y/S/y/grey-footprint-hi.png"/>
          <p:cNvPicPr>
            <a:picLocks noChangeAspect="1" noChangeArrowheads="1"/>
          </p:cNvPicPr>
          <p:nvPr/>
        </p:nvPicPr>
        <p:blipFill>
          <a:blip r:embed="rId5" cstate="print"/>
          <a:srcRect/>
          <a:stretch>
            <a:fillRect/>
          </a:stretch>
        </p:blipFill>
        <p:spPr bwMode="auto">
          <a:xfrm rot="1061164">
            <a:off x="7604272" y="5511322"/>
            <a:ext cx="436035" cy="1288909"/>
          </a:xfrm>
          <a:prstGeom prst="rect">
            <a:avLst/>
          </a:prstGeom>
          <a:noFill/>
        </p:spPr>
      </p:pic>
      <p:pic>
        <p:nvPicPr>
          <p:cNvPr id="20" name="Picture 2" descr="http://www.clker.com/cliparts/d/u/2/y/S/y/grey-footprint-hi.png"/>
          <p:cNvPicPr>
            <a:picLocks noChangeAspect="1" noChangeArrowheads="1"/>
          </p:cNvPicPr>
          <p:nvPr/>
        </p:nvPicPr>
        <p:blipFill>
          <a:blip r:embed="rId5" cstate="print"/>
          <a:srcRect/>
          <a:stretch>
            <a:fillRect/>
          </a:stretch>
        </p:blipFill>
        <p:spPr bwMode="auto">
          <a:xfrm rot="1061164">
            <a:off x="7985272" y="3994301"/>
            <a:ext cx="436035" cy="1288909"/>
          </a:xfrm>
          <a:prstGeom prst="rect">
            <a:avLst/>
          </a:prstGeom>
          <a:noFill/>
        </p:spPr>
      </p:pic>
      <p:pic>
        <p:nvPicPr>
          <p:cNvPr id="21" name="Picture 4" descr="http://www.clker.com/cliparts/d/h/4/y/R/a/grey-footprint-md.png"/>
          <p:cNvPicPr>
            <a:picLocks noChangeAspect="1" noChangeArrowheads="1"/>
          </p:cNvPicPr>
          <p:nvPr/>
        </p:nvPicPr>
        <p:blipFill>
          <a:blip r:embed="rId4" cstate="print"/>
          <a:srcRect/>
          <a:stretch>
            <a:fillRect/>
          </a:stretch>
        </p:blipFill>
        <p:spPr bwMode="auto">
          <a:xfrm rot="1341052">
            <a:off x="8532903" y="3709450"/>
            <a:ext cx="470344" cy="1109882"/>
          </a:xfrm>
          <a:prstGeom prst="rect">
            <a:avLst/>
          </a:prstGeom>
          <a:noFill/>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endParaRPr lang="fa-IR" sz="4800" b="1" dirty="0" smtClean="0"/>
          </a:p>
          <a:p>
            <a:pPr algn="ctr"/>
            <a:endParaRPr lang="fa-IR" sz="4800" b="1" dirty="0" smtClean="0"/>
          </a:p>
          <a:p>
            <a:pPr algn="ctr">
              <a:buNone/>
            </a:pPr>
            <a:r>
              <a:rPr lang="en-US" sz="4800" b="1" dirty="0" smtClean="0"/>
              <a:t> www.iran-gma.com</a:t>
            </a:r>
            <a:endParaRPr lang="en-US" sz="4800" b="1"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B3EBC42F-80A2-49F1-B9DF-77D21692EF77}" type="datetime1">
              <a:rPr lang="en-US"/>
              <a:pPr/>
              <a:t>9/2/2014</a:t>
            </a:fld>
            <a:endParaRPr lang="en-US"/>
          </a:p>
        </p:txBody>
      </p:sp>
      <p:sp>
        <p:nvSpPr>
          <p:cNvPr id="6" name="Footer Placeholder 4"/>
          <p:cNvSpPr>
            <a:spLocks noGrp="1"/>
          </p:cNvSpPr>
          <p:nvPr>
            <p:ph type="ftr" sz="quarter" idx="11"/>
          </p:nvPr>
        </p:nvSpPr>
        <p:spPr/>
        <p:txBody>
          <a:bodyPr/>
          <a:lstStyle/>
          <a:p>
            <a:r>
              <a:rPr lang="en-US"/>
              <a:t>Free Template from www.brainybetty.com</a:t>
            </a:r>
          </a:p>
        </p:txBody>
      </p:sp>
      <p:sp>
        <p:nvSpPr>
          <p:cNvPr id="7" name="Slide Number Placeholder 5"/>
          <p:cNvSpPr>
            <a:spLocks noGrp="1"/>
          </p:cNvSpPr>
          <p:nvPr>
            <p:ph type="sldNum" sz="quarter" idx="12"/>
          </p:nvPr>
        </p:nvSpPr>
        <p:spPr/>
        <p:txBody>
          <a:bodyPr/>
          <a:lstStyle/>
          <a:p>
            <a:fld id="{60C20B03-4E49-44CE-BBB1-EEDC76C45ECD}" type="slidenum">
              <a:rPr lang="en-US"/>
              <a:pPr/>
              <a:t>99</a:t>
            </a:fld>
            <a:endParaRPr lang="en-US"/>
          </a:p>
        </p:txBody>
      </p:sp>
      <p:sp>
        <p:nvSpPr>
          <p:cNvPr id="10244" name="Rectangle 4"/>
          <p:cNvSpPr>
            <a:spLocks noChangeArrowheads="1"/>
          </p:cNvSpPr>
          <p:nvPr/>
        </p:nvSpPr>
        <p:spPr bwMode="auto">
          <a:xfrm>
            <a:off x="0" y="1"/>
            <a:ext cx="9144000" cy="68580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0242" name="Rectangle 2"/>
          <p:cNvSpPr>
            <a:spLocks noGrp="1" noChangeArrowheads="1"/>
          </p:cNvSpPr>
          <p:nvPr>
            <p:ph type="title"/>
          </p:nvPr>
        </p:nvSpPr>
        <p:spPr>
          <a:xfrm>
            <a:off x="1219200" y="274638"/>
            <a:ext cx="7467600" cy="1143000"/>
          </a:xfrm>
        </p:spPr>
        <p:txBody>
          <a:bodyPr/>
          <a:lstStyle/>
          <a:p>
            <a:pPr algn="l"/>
            <a:endParaRPr lang="en-US" b="1" dirty="0">
              <a:solidFill>
                <a:srgbClr val="009900"/>
              </a:solidFill>
              <a:latin typeface="Arial" charset="0"/>
            </a:endParaRPr>
          </a:p>
        </p:txBody>
      </p:sp>
      <p:sp>
        <p:nvSpPr>
          <p:cNvPr id="10243" name="Rectangle 3"/>
          <p:cNvSpPr>
            <a:spLocks noGrp="1" noChangeArrowheads="1"/>
          </p:cNvSpPr>
          <p:nvPr>
            <p:ph type="body" idx="1"/>
          </p:nvPr>
        </p:nvSpPr>
        <p:spPr>
          <a:xfrm>
            <a:off x="1219200" y="1600201"/>
            <a:ext cx="7467600" cy="4525964"/>
          </a:xfrm>
        </p:spPr>
        <p:txBody>
          <a:bodyPr/>
          <a:lstStyle/>
          <a:p>
            <a:pPr algn="r" rtl="1">
              <a:buNone/>
            </a:pPr>
            <a:endParaRPr lang="fa-IR" dirty="0" smtClean="0">
              <a:solidFill>
                <a:srgbClr val="009900"/>
              </a:solidFill>
              <a:latin typeface="Arial" charset="0"/>
            </a:endParaRPr>
          </a:p>
          <a:p>
            <a:pPr algn="r" rtl="1">
              <a:buNone/>
            </a:pPr>
            <a:endParaRPr lang="fa-IR" dirty="0" smtClean="0">
              <a:solidFill>
                <a:srgbClr val="009900"/>
              </a:solidFill>
              <a:latin typeface="Arial" charset="0"/>
            </a:endParaRPr>
          </a:p>
          <a:p>
            <a:pPr algn="r" rtl="1">
              <a:buNone/>
            </a:pPr>
            <a:r>
              <a:rPr lang="fa-IR" dirty="0" smtClean="0">
                <a:solidFill>
                  <a:srgbClr val="009900"/>
                </a:solidFill>
                <a:latin typeface="Arial" charset="0"/>
              </a:rPr>
              <a:t>        </a:t>
            </a:r>
            <a:r>
              <a:rPr lang="fa-IR" sz="6000" b="1" dirty="0" smtClean="0">
                <a:solidFill>
                  <a:srgbClr val="009900"/>
                </a:solidFill>
                <a:latin typeface="Arial" charset="0"/>
                <a:cs typeface="B Nazanin" pitchFamily="2" charset="-78"/>
              </a:rPr>
              <a:t>با سپاس </a:t>
            </a:r>
            <a:endParaRPr lang="en-US" sz="6000" b="1" dirty="0">
              <a:solidFill>
                <a:srgbClr val="009900"/>
              </a:solidFill>
              <a:latin typeface="Arial" charset="0"/>
              <a:cs typeface="B Nazanin" pitchFamily="2" charset="-78"/>
            </a:endParaRPr>
          </a:p>
        </p:txBody>
      </p:sp>
      <p:pic>
        <p:nvPicPr>
          <p:cNvPr id="8" name="Picture 7" descr="Fotolia_11870004_XS"/>
          <p:cNvPicPr>
            <a:picLocks noChangeAspect="1" noChangeArrowheads="1"/>
          </p:cNvPicPr>
          <p:nvPr/>
        </p:nvPicPr>
        <p:blipFill>
          <a:blip r:embed="rId2" cstate="print"/>
          <a:srcRect/>
          <a:stretch>
            <a:fillRect/>
          </a:stretch>
        </p:blipFill>
        <p:spPr bwMode="auto">
          <a:xfrm rot="7419644">
            <a:off x="1000422" y="3759809"/>
            <a:ext cx="3963577" cy="13577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3622</TotalTime>
  <Words>5456</Words>
  <Application>Microsoft Office PowerPoint</Application>
  <PresentationFormat>On-screen Show (4:3)</PresentationFormat>
  <Paragraphs>1013</Paragraphs>
  <Slides>99</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99</vt:i4>
      </vt:variant>
    </vt:vector>
  </HeadingPairs>
  <TitlesOfParts>
    <vt:vector size="101" baseType="lpstr">
      <vt:lpstr>Office Theme</vt:lpstr>
      <vt:lpstr>Clip</vt:lpstr>
      <vt:lpstr>Slide 1</vt:lpstr>
      <vt:lpstr>Slide 2</vt:lpstr>
      <vt:lpstr>Slide 3</vt:lpstr>
      <vt:lpstr>سوگند به طبيعت( قرآن كريم)</vt:lpstr>
      <vt:lpstr>برهان حفاظت از محيط زيست</vt:lpstr>
      <vt:lpstr>برهان حفاظت از محيط زيست</vt:lpstr>
      <vt:lpstr>فعاليتهاي اقتصادي و اجتماعي و محيط زيست</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اثرات گازهای گلخانه ای</vt:lpstr>
      <vt:lpstr>اثرات گازهای گلخانه ای</vt:lpstr>
      <vt:lpstr>چه کسی مسئول است ؟</vt:lpstr>
      <vt:lpstr>Slide 29</vt:lpstr>
      <vt:lpstr>Slide 30</vt:lpstr>
      <vt:lpstr>Slide 31</vt:lpstr>
      <vt:lpstr>Slide 32</vt:lpstr>
      <vt:lpstr>Slide 33</vt:lpstr>
      <vt:lpstr>Slide 34</vt:lpstr>
      <vt:lpstr>Slide 35</vt:lpstr>
      <vt:lpstr>حوزه های دفتر سبز</vt:lpstr>
      <vt:lpstr>حوزه های ”دفتر سبز“</vt:lpstr>
      <vt:lpstr>حوزه های ”دفتر سبز“</vt:lpstr>
      <vt:lpstr>آب مجازی </vt:lpstr>
      <vt:lpstr>آب مجازی </vt:lpstr>
      <vt:lpstr>مصرف آب شرب و بهداشت </vt:lpstr>
      <vt:lpstr>حوزه های ”دفتر سبز“</vt:lpstr>
      <vt:lpstr>حوزه های ”دفتر سبز“</vt:lpstr>
      <vt:lpstr>حوزه های ”دفتر سبز“</vt:lpstr>
      <vt:lpstr>حوزه های ”دفتر سبز“</vt:lpstr>
      <vt:lpstr>حوزه های ”دفتر سبز“</vt:lpstr>
      <vt:lpstr>حوزه های ”دفتر سبز“</vt:lpstr>
      <vt:lpstr>حوزه های ”دفتر سبز“</vt:lpstr>
      <vt:lpstr>حوزه های ”دفتر سبز“</vt:lpstr>
      <vt:lpstr>نتايج موفقیت پایدار</vt:lpstr>
      <vt:lpstr>فرایند جاری سازی دفتر کار سبز(مدیریت سبز)</vt:lpstr>
      <vt:lpstr>فرایند جاری سازی دفتر کار سبز(مدیریت سبز)</vt:lpstr>
      <vt:lpstr>فرایند جاری سازی دفتر کار سبز(مدیریت سبز)</vt:lpstr>
      <vt:lpstr>Slide 54</vt:lpstr>
      <vt:lpstr>Slide 55</vt:lpstr>
      <vt:lpstr> انرژی</vt:lpstr>
      <vt:lpstr>حوزه های ”دفتر سبز“</vt:lpstr>
      <vt:lpstr>1-  انرژی  </vt:lpstr>
      <vt:lpstr>1-  انرژی  1-1  پایش مصرف انرژی    </vt:lpstr>
      <vt:lpstr>1-  انرژی  1-2 جلوگیری از اتلاف انرژی     </vt:lpstr>
      <vt:lpstr>1-  انرژی  1-2 جلوگیری از اتلاف انرژی     </vt:lpstr>
      <vt:lpstr>1-  انرژی 1-3 بازیابی انرژی (احیاء انرژی)   </vt:lpstr>
      <vt:lpstr>1-  انرژی 1-4  سیستم روشنایی    </vt:lpstr>
      <vt:lpstr>1-  انرژی 1-5  تجهیزات اداری     </vt:lpstr>
      <vt:lpstr>1-  انرژی 1-6 آشپزخانه / آبدارخانه </vt:lpstr>
      <vt:lpstr>1-  انرژی 1-7 رختشوی‏خانه / لاندری</vt:lpstr>
      <vt:lpstr>1-  انرژی  1-8 فرهنگ سازی</vt:lpstr>
      <vt:lpstr>1 - انرژی</vt:lpstr>
      <vt:lpstr>1 - انرژی</vt:lpstr>
      <vt:lpstr>1 - انرژی</vt:lpstr>
      <vt:lpstr>1 - انرژی</vt:lpstr>
      <vt:lpstr>هزینه‌های انرژی برحسب اعضای پرسنل</vt:lpstr>
      <vt:lpstr>Slide 73</vt:lpstr>
      <vt:lpstr>آب </vt:lpstr>
      <vt:lpstr>چک‏لیست آب </vt:lpstr>
      <vt:lpstr>چک‏لیست آب</vt:lpstr>
      <vt:lpstr>چک‏لیست آب </vt:lpstr>
      <vt:lpstr>چک‏لیست آب</vt:lpstr>
      <vt:lpstr>چک‏لیست آب</vt:lpstr>
      <vt:lpstr>Slide 80</vt:lpstr>
      <vt:lpstr>کاغذ</vt:lpstr>
      <vt:lpstr>چک لیست کاغذ</vt:lpstr>
      <vt:lpstr>چک لیست کاغذ</vt:lpstr>
      <vt:lpstr>چک لیست کاغذ</vt:lpstr>
      <vt:lpstr>6- مدیریت دفتر سبز  </vt:lpstr>
      <vt:lpstr>Slide 86</vt:lpstr>
      <vt:lpstr>Slide 87</vt:lpstr>
      <vt:lpstr>6- مدیریت دفتر سبز اجرا</vt:lpstr>
      <vt:lpstr>7- گزارش دهی دفتر سبز</vt:lpstr>
      <vt:lpstr>حوزه های دفتر سبز</vt:lpstr>
      <vt:lpstr>حوزه های دفتر سبز</vt:lpstr>
      <vt:lpstr> فرایند دریافت گواهینامه دفتر سبز</vt:lpstr>
      <vt:lpstr>مراحل استقرار سیستم مدیریت سبز </vt:lpstr>
      <vt:lpstr>مراحل استقرار سیستم مدیریت سبز </vt:lpstr>
      <vt:lpstr>ردپای ما در زندگی روزمره </vt:lpstr>
      <vt:lpstr>ردپای ما در زندگی روزمره </vt:lpstr>
      <vt:lpstr>Slide 97</vt:lpstr>
      <vt:lpstr>Slide 98</vt:lpstr>
      <vt:lpstr>Slide 99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زباله</dc:title>
  <dc:creator>majid</dc:creator>
  <cp:lastModifiedBy>majid</cp:lastModifiedBy>
  <cp:revision>394</cp:revision>
  <dcterms:created xsi:type="dcterms:W3CDTF">2006-08-16T00:00:00Z</dcterms:created>
  <dcterms:modified xsi:type="dcterms:W3CDTF">2014-09-02T02:38:50Z</dcterms:modified>
</cp:coreProperties>
</file>